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comments/comment1.xml" ContentType="application/vnd.openxmlformats-officedocument.presentationml.comment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comments/comment2.xml" ContentType="application/vnd.openxmlformats-officedocument.presentationml.comments+xml"/>
  <Override PartName="/ppt/tags/tag10.xml" ContentType="application/vnd.openxmlformats-officedocument.presentationml.tags+xml"/>
  <Override PartName="/ppt/notesSlides/notesSlide9.xml" ContentType="application/vnd.openxmlformats-officedocument.presentationml.notesSlide+xml"/>
  <Override PartName="/ppt/comments/comment3.xml" ContentType="application/vnd.openxmlformats-officedocument.presentationml.comments+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comments/comment4.xml" ContentType="application/vnd.openxmlformats-officedocument.presentationml.comments+xml"/>
  <Override PartName="/ppt/tags/tag18.xml" ContentType="application/vnd.openxmlformats-officedocument.presentationml.tags+xml"/>
  <Override PartName="/ppt/notesSlides/notesSlide17.xml" ContentType="application/vnd.openxmlformats-officedocument.presentationml.notesSlide+xml"/>
  <Override PartName="/ppt/comments/comment5.xml" ContentType="application/vnd.openxmlformats-officedocument.presentationml.comments+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300" r:id="rId2"/>
    <p:sldId id="323" r:id="rId3"/>
    <p:sldId id="348" r:id="rId4"/>
    <p:sldId id="2141411593" r:id="rId5"/>
    <p:sldId id="2141411594" r:id="rId6"/>
    <p:sldId id="2141411595" r:id="rId7"/>
    <p:sldId id="2141411596" r:id="rId8"/>
    <p:sldId id="2141411597" r:id="rId9"/>
    <p:sldId id="2141411598" r:id="rId10"/>
    <p:sldId id="2141411599" r:id="rId11"/>
    <p:sldId id="2141411600" r:id="rId12"/>
    <p:sldId id="2141411601" r:id="rId13"/>
    <p:sldId id="2141411602" r:id="rId14"/>
    <p:sldId id="2141411603" r:id="rId15"/>
    <p:sldId id="2141411604" r:id="rId16"/>
    <p:sldId id="2141411605" r:id="rId17"/>
    <p:sldId id="2141411606" r:id="rId18"/>
    <p:sldId id="2141411607" r:id="rId19"/>
    <p:sldId id="2141411608" r:id="rId20"/>
    <p:sldId id="2141411609" r:id="rId21"/>
    <p:sldId id="2141411610" r:id="rId22"/>
    <p:sldId id="327" r:id="rId23"/>
  </p:sldIdLst>
  <p:sldSz cx="12192000" cy="6858000"/>
  <p:notesSz cx="6858000" cy="9144000"/>
  <p:embeddedFontLst>
    <p:embeddedFont>
      <p:font typeface="Atkinson Hyperlegible" pitchFamily="2"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ambria" panose="02040503050406030204" pitchFamily="18" charset="0"/>
      <p:regular r:id="rId33"/>
      <p:bold r:id="rId34"/>
      <p:italic r:id="rId35"/>
      <p:boldItalic r:id="rId36"/>
    </p:embeddedFont>
    <p:embeddedFont>
      <p:font typeface="Trebuchet MS" panose="020B0603020202020204" pitchFamily="34" charset="0"/>
      <p:regular r:id="rId37"/>
      <p:bold r:id="rId38"/>
      <p:italic r:id="rId39"/>
      <p:boldItalic r:id="rId40"/>
    </p:embeddedFont>
  </p:embeddedFontLst>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3A442C-2A9B-00CD-F0B7-C4D91057F0AC}" name="Ashley Sheffel" initials="AS" userId="Ashley Sheffel" providerId="None"/>
  <p188:author id="{D110E6C8-EBDF-AD15-63E7-819D847B16AC}" name="Yolanda Barbera" initials="YB" userId="S::yolandabarbera@yolandabarberalainez.onmicrosoft.com::28aca0f4-1aaa-4658-bd47-4c769d147d54" providerId="AD"/>
  <p188:author id="{8961DACD-F825-5BC4-75B5-0FA6E54C0FA1}" name="G Johnson" initials="GJ" userId="b3c7e1f4b4221d3a" providerId="Windows Live"/>
  <p188:author id="{5280DADF-DD70-A136-2347-57EDDA2CC5D3}" name="Karen Virapen" initials="KV" userId="b334dfaddee2ba9d"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env" initials="k" lastIdx="8" clrIdx="0">
    <p:extLst>
      <p:ext uri="{19B8F6BF-5375-455C-9EA6-DF929625EA0E}">
        <p15:presenceInfo xmlns:p15="http://schemas.microsoft.com/office/powerpoint/2012/main" userId="karen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7DBF"/>
    <a:srgbClr val="B3C0E2"/>
    <a:srgbClr val="44B8C4"/>
    <a:srgbClr val="8670D6"/>
    <a:srgbClr val="31B09C"/>
    <a:srgbClr val="595959"/>
    <a:srgbClr val="F2F2F2"/>
    <a:srgbClr val="98D7CE"/>
    <a:srgbClr val="E7DFC8"/>
    <a:srgbClr val="BAE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6E9A99-25F6-4B5F-993C-EAEEC839A2C4}" v="4" dt="2023-07-27T16:18:43.056"/>
    <p1510:client id="{855ED3EC-2FA0-4753-AA42-783408BF5050}" v="5" dt="2023-07-10T13:29:04.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76529" autoAdjust="0"/>
  </p:normalViewPr>
  <p:slideViewPr>
    <p:cSldViewPr snapToGrid="0">
      <p:cViewPr varScale="1">
        <p:scale>
          <a:sx n="87" d="100"/>
          <a:sy n="87" d="100"/>
        </p:scale>
        <p:origin x="426" y="96"/>
      </p:cViewPr>
      <p:guideLst>
        <p:guide orient="horz" pos="2160"/>
        <p:guide pos="3840"/>
      </p:guideLst>
    </p:cSldViewPr>
  </p:slideViewPr>
  <p:notesTextViewPr>
    <p:cViewPr>
      <p:scale>
        <a:sx n="3" d="2"/>
        <a:sy n="3" d="2"/>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n Virapen" userId="b334dfaddee2ba9d" providerId="Windows Live" clId="Web-{855ED3EC-2FA0-4753-AA42-783408BF5050}"/>
    <pc:docChg chg="mod">
      <pc:chgData name="Karen Virapen" userId="b334dfaddee2ba9d" providerId="Windows Live" clId="Web-{855ED3EC-2FA0-4753-AA42-783408BF5050}" dt="2023-07-10T13:29:04.021" v="4"/>
      <pc:docMkLst>
        <pc:docMk/>
      </pc:docMkLst>
      <pc:sldChg chg="modCm">
        <pc:chgData name="Karen Virapen" userId="b334dfaddee2ba9d" providerId="Windows Live" clId="Web-{855ED3EC-2FA0-4753-AA42-783408BF5050}" dt="2023-07-10T13:28:29.020" v="1"/>
        <pc:sldMkLst>
          <pc:docMk/>
          <pc:sldMk cId="1451934268" sldId="2141411594"/>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855ED3EC-2FA0-4753-AA42-783408BF5050}" dt="2023-07-10T13:28:29.020" v="1"/>
              <pc2:cmMkLst xmlns:pc2="http://schemas.microsoft.com/office/powerpoint/2019/9/main/command">
                <pc:docMk/>
                <pc:sldMk cId="1451934268" sldId="2141411594"/>
                <pc2:cmMk id="{77754D39-3967-41F1-B1FC-1D3BD27ADBCA}"/>
              </pc2:cmMkLst>
              <pc226:cmRplyChg chg="add">
                <pc226:chgData name="Karen Virapen" userId="b334dfaddee2ba9d" providerId="Windows Live" clId="Web-{855ED3EC-2FA0-4753-AA42-783408BF5050}" dt="2023-07-10T13:28:29.020" v="1"/>
                <pc2:cmRplyMkLst xmlns:pc2="http://schemas.microsoft.com/office/powerpoint/2019/9/main/command">
                  <pc:docMk/>
                  <pc:sldMk cId="1451934268" sldId="2141411594"/>
                  <pc2:cmMk id="{77754D39-3967-41F1-B1FC-1D3BD27ADBCA}"/>
                  <pc2:cmRplyMk id="{CD418585-E91C-4FB8-9AEB-8D325E1B0BA4}"/>
                </pc2:cmRplyMkLst>
              </pc226:cmRplyChg>
            </pc226:cmChg>
          </p:ext>
        </pc:extLst>
      </pc:sldChg>
      <pc:sldChg chg="modCm">
        <pc:chgData name="Karen Virapen" userId="b334dfaddee2ba9d" providerId="Windows Live" clId="Web-{855ED3EC-2FA0-4753-AA42-783408BF5050}" dt="2023-07-10T13:28:36.020" v="2"/>
        <pc:sldMkLst>
          <pc:docMk/>
          <pc:sldMk cId="781256496" sldId="2141411598"/>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855ED3EC-2FA0-4753-AA42-783408BF5050}" dt="2023-07-10T13:28:36.020" v="2"/>
              <pc2:cmMkLst xmlns:pc2="http://schemas.microsoft.com/office/powerpoint/2019/9/main/command">
                <pc:docMk/>
                <pc:sldMk cId="781256496" sldId="2141411598"/>
                <pc2:cmMk id="{D8D823AA-22DC-48A1-B138-EDBAF096E77F}"/>
              </pc2:cmMkLst>
              <pc226:cmRplyChg chg="add">
                <pc226:chgData name="Karen Virapen" userId="b334dfaddee2ba9d" providerId="Windows Live" clId="Web-{855ED3EC-2FA0-4753-AA42-783408BF5050}" dt="2023-07-10T13:28:36.020" v="2"/>
                <pc2:cmRplyMkLst xmlns:pc2="http://schemas.microsoft.com/office/powerpoint/2019/9/main/command">
                  <pc:docMk/>
                  <pc:sldMk cId="781256496" sldId="2141411598"/>
                  <pc2:cmMk id="{D8D823AA-22DC-48A1-B138-EDBAF096E77F}"/>
                  <pc2:cmRplyMk id="{88B36AA4-C11E-4EBB-BDE2-DAC0B240257B}"/>
                </pc2:cmRplyMkLst>
              </pc226:cmRplyChg>
            </pc226:cmChg>
          </p:ext>
        </pc:extLst>
      </pc:sldChg>
      <pc:sldChg chg="modCm">
        <pc:chgData name="Karen Virapen" userId="b334dfaddee2ba9d" providerId="Windows Live" clId="Web-{855ED3EC-2FA0-4753-AA42-783408BF5050}" dt="2023-07-10T13:28:55.192" v="3"/>
        <pc:sldMkLst>
          <pc:docMk/>
          <pc:sldMk cId="1995049745" sldId="2141411605"/>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855ED3EC-2FA0-4753-AA42-783408BF5050}" dt="2023-07-10T13:28:55.192" v="3"/>
              <pc2:cmMkLst xmlns:pc2="http://schemas.microsoft.com/office/powerpoint/2019/9/main/command">
                <pc:docMk/>
                <pc:sldMk cId="1995049745" sldId="2141411605"/>
                <pc2:cmMk id="{83A3B156-7240-4BDD-9D4E-40A695146063}"/>
              </pc2:cmMkLst>
              <pc226:cmRplyChg chg="add">
                <pc226:chgData name="Karen Virapen" userId="b334dfaddee2ba9d" providerId="Windows Live" clId="Web-{855ED3EC-2FA0-4753-AA42-783408BF5050}" dt="2023-07-10T13:28:55.192" v="3"/>
                <pc2:cmRplyMkLst xmlns:pc2="http://schemas.microsoft.com/office/powerpoint/2019/9/main/command">
                  <pc:docMk/>
                  <pc:sldMk cId="1995049745" sldId="2141411605"/>
                  <pc2:cmMk id="{83A3B156-7240-4BDD-9D4E-40A695146063}"/>
                  <pc2:cmRplyMk id="{035F27AC-1FF3-45E9-B869-597C861B360D}"/>
                </pc2:cmRplyMkLst>
              </pc226:cmRplyChg>
            </pc226:cmChg>
          </p:ext>
        </pc:extLst>
      </pc:sldChg>
      <pc:sldChg chg="modCm">
        <pc:chgData name="Karen Virapen" userId="b334dfaddee2ba9d" providerId="Windows Live" clId="Web-{855ED3EC-2FA0-4753-AA42-783408BF5050}" dt="2023-07-10T13:29:04.021" v="4"/>
        <pc:sldMkLst>
          <pc:docMk/>
          <pc:sldMk cId="910687132" sldId="2141411606"/>
        </pc:sldMkLst>
        <pc:extLst>
          <p:ext xmlns:p="http://schemas.openxmlformats.org/presentationml/2006/main" uri="{D6D511B9-2390-475A-947B-AFAB55BFBCF1}">
            <pc226:cmChg xmlns="" xmlns:pc226="http://schemas.microsoft.com/office/powerpoint/2022/06/main/command" chg="">
              <pc226:chgData name="Karen Virapen" userId="b334dfaddee2ba9d" providerId="Windows Live" clId="Web-{855ED3EC-2FA0-4753-AA42-783408BF5050}" dt="2023-07-10T13:29:04.021" v="4"/>
              <pc2:cmMkLst xmlns:pc2="http://schemas.microsoft.com/office/powerpoint/2019/9/main/command">
                <pc:docMk/>
                <pc:sldMk cId="910687132" sldId="2141411606"/>
                <pc2:cmMk id="{CCBE65DC-4A3C-4E9F-BF87-364A1CC6316C}"/>
              </pc2:cmMkLst>
              <pc226:cmRplyChg chg="add">
                <pc226:chgData name="Karen Virapen" userId="b334dfaddee2ba9d" providerId="Windows Live" clId="Web-{855ED3EC-2FA0-4753-AA42-783408BF5050}" dt="2023-07-10T13:29:04.021" v="4"/>
                <pc2:cmRplyMkLst xmlns:pc2="http://schemas.microsoft.com/office/powerpoint/2019/9/main/command">
                  <pc:docMk/>
                  <pc:sldMk cId="910687132" sldId="2141411606"/>
                  <pc2:cmMk id="{CCBE65DC-4A3C-4E9F-BF87-364A1CC6316C}"/>
                  <pc2:cmRplyMk id="{30488697-BBB8-4BDA-9E37-7AC66765FB1B}"/>
                </pc2:cmRplyMkLst>
              </pc226:cmRplyChg>
            </pc226:cmChg>
          </p:ext>
        </pc:extLst>
      </pc:sldChg>
    </pc:docChg>
  </pc:docChgLst>
  <pc:docChgLst>
    <pc:chgData name="Karen Virapen" userId="b334dfaddee2ba9d" providerId="Windows Live" clId="Web-{696E9A99-25F6-4B5F-993C-EAEEC839A2C4}"/>
    <pc:docChg chg="">
      <pc:chgData name="Karen Virapen" userId="b334dfaddee2ba9d" providerId="Windows Live" clId="Web-{696E9A99-25F6-4B5F-993C-EAEEC839A2C4}" dt="2023-07-27T16:18:43.056" v="3"/>
      <pc:docMkLst>
        <pc:docMk/>
      </pc:docMkLst>
      <pc:sldChg chg="delCm">
        <pc:chgData name="Karen Virapen" userId="b334dfaddee2ba9d" providerId="Windows Live" clId="Web-{696E9A99-25F6-4B5F-993C-EAEEC839A2C4}" dt="2023-07-27T16:18:30.619" v="0"/>
        <pc:sldMkLst>
          <pc:docMk/>
          <pc:sldMk cId="1451934268" sldId="2141411594"/>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696E9A99-25F6-4B5F-993C-EAEEC839A2C4}" dt="2023-07-27T16:18:30.619" v="0"/>
              <pc2:cmMkLst xmlns:pc2="http://schemas.microsoft.com/office/powerpoint/2019/9/main/command">
                <pc:docMk/>
                <pc:sldMk cId="1451934268" sldId="2141411594"/>
                <pc2:cmMk id="{77754D39-3967-41F1-B1FC-1D3BD27ADBCA}"/>
              </pc2:cmMkLst>
            </pc226:cmChg>
          </p:ext>
        </pc:extLst>
      </pc:sldChg>
      <pc:sldChg chg="delCm">
        <pc:chgData name="Karen Virapen" userId="b334dfaddee2ba9d" providerId="Windows Live" clId="Web-{696E9A99-25F6-4B5F-993C-EAEEC839A2C4}" dt="2023-07-27T16:18:34.463" v="1"/>
        <pc:sldMkLst>
          <pc:docMk/>
          <pc:sldMk cId="781256496" sldId="2141411598"/>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696E9A99-25F6-4B5F-993C-EAEEC839A2C4}" dt="2023-07-27T16:18:34.463" v="1"/>
              <pc2:cmMkLst xmlns:pc2="http://schemas.microsoft.com/office/powerpoint/2019/9/main/command">
                <pc:docMk/>
                <pc:sldMk cId="781256496" sldId="2141411598"/>
                <pc2:cmMk id="{D8D823AA-22DC-48A1-B138-EDBAF096E77F}"/>
              </pc2:cmMkLst>
            </pc226:cmChg>
          </p:ext>
        </pc:extLst>
      </pc:sldChg>
      <pc:sldChg chg="delCm">
        <pc:chgData name="Karen Virapen" userId="b334dfaddee2ba9d" providerId="Windows Live" clId="Web-{696E9A99-25F6-4B5F-993C-EAEEC839A2C4}" dt="2023-07-27T16:18:38.400" v="2"/>
        <pc:sldMkLst>
          <pc:docMk/>
          <pc:sldMk cId="1995049745" sldId="2141411605"/>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696E9A99-25F6-4B5F-993C-EAEEC839A2C4}" dt="2023-07-27T16:18:38.400" v="2"/>
              <pc2:cmMkLst xmlns:pc2="http://schemas.microsoft.com/office/powerpoint/2019/9/main/command">
                <pc:docMk/>
                <pc:sldMk cId="1995049745" sldId="2141411605"/>
                <pc2:cmMk id="{83A3B156-7240-4BDD-9D4E-40A695146063}"/>
              </pc2:cmMkLst>
            </pc226:cmChg>
          </p:ext>
        </pc:extLst>
      </pc:sldChg>
      <pc:sldChg chg="delCm">
        <pc:chgData name="Karen Virapen" userId="b334dfaddee2ba9d" providerId="Windows Live" clId="Web-{696E9A99-25F6-4B5F-993C-EAEEC839A2C4}" dt="2023-07-27T16:18:43.056" v="3"/>
        <pc:sldMkLst>
          <pc:docMk/>
          <pc:sldMk cId="910687132" sldId="2141411606"/>
        </pc:sldMkLst>
        <pc:extLst>
          <p:ext xmlns:p="http://schemas.openxmlformats.org/presentationml/2006/main" uri="{D6D511B9-2390-475A-947B-AFAB55BFBCF1}">
            <pc226:cmChg xmlns="" xmlns:pc226="http://schemas.microsoft.com/office/powerpoint/2022/06/main/command" chg="del">
              <pc226:chgData name="Karen Virapen" userId="b334dfaddee2ba9d" providerId="Windows Live" clId="Web-{696E9A99-25F6-4B5F-993C-EAEEC839A2C4}" dt="2023-07-27T16:18:43.056" v="3"/>
              <pc2:cmMkLst xmlns:pc2="http://schemas.microsoft.com/office/powerpoint/2019/9/main/command">
                <pc:docMk/>
                <pc:sldMk cId="910687132" sldId="2141411606"/>
                <pc2:cmMk id="{CCBE65DC-4A3C-4E9F-BF87-364A1CC6316C}"/>
              </pc2:cmMkLst>
            </pc226:cmChg>
          </p:ext>
        </pc:ext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7-27T17:21:00.849" idx="2">
    <p:pos x="2307" y="2677"/>
    <p:text>Updated screenshot</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8-02T10:46:53.677" idx="8">
    <p:pos x="1565" y="2189"/>
    <p:text>Replaced team leader screenshot with higher res version.</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7-27T17:27:13.466" idx="5">
    <p:pos x="2416" y="1997"/>
    <p:text>Updated first screenshot</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07-27T17:31:19.295" idx="6">
    <p:pos x="6852" y="1660"/>
    <p:text>updated screenshot</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7-27T17:33:52.843" idx="7">
    <p:pos x="6860" y="1513"/>
    <p:text>screenshot updated</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02/08/2023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effectLst/>
                <a:latin typeface="Calibri" panose="020F0502020204030204" pitchFamily="34" charset="0"/>
                <a:ea typeface="Calibri" panose="020F0502020204030204" pitchFamily="34" charset="0"/>
                <a:cs typeface="Cambria" panose="02040503050406030204" pitchFamily="18" charset="0"/>
              </a:rPr>
              <a:t>Welcome to Unit 5 of Module 4.</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Calibri" panose="020F0502020204030204" pitchFamily="34" charset="0"/>
              </a:rPr>
              <a:t>To receive data using the </a:t>
            </a:r>
            <a:r>
              <a:rPr lang="en-GB" sz="1800" b="1" i="0" u="none" strike="noStrike" dirty="0">
                <a:solidFill>
                  <a:srgbClr val="000000"/>
                </a:solidFill>
                <a:effectLst/>
                <a:latin typeface="Calibri" panose="020F0502020204030204" pitchFamily="34" charset="0"/>
              </a:rPr>
              <a:t>internet</a:t>
            </a:r>
            <a:r>
              <a:rPr lang="en-GB" sz="1800" b="0" i="0" u="none" strike="noStrike" dirty="0">
                <a:solidFill>
                  <a:srgbClr val="000000"/>
                </a:solidFill>
                <a:effectLst/>
                <a:latin typeface="Calibri" panose="020F0502020204030204" pitchFamily="34" charset="0"/>
              </a:rPr>
              <a:t>:  </a:t>
            </a:r>
            <a:endParaRPr lang="en-GB" b="0" dirty="0">
              <a:effectLst/>
            </a:endParaRPr>
          </a:p>
          <a:p>
            <a:r>
              <a:rPr lang="en-IE" dirty="0"/>
              <a:t> </a:t>
            </a:r>
            <a:endParaRPr lang="en-GB" dirty="0"/>
          </a:p>
          <a:p>
            <a:pPr marL="182880" lvl="0" indent="-182880">
              <a:buFont typeface="Arial" panose="020B0604020202020204" pitchFamily="34" charset="0"/>
              <a:buChar char="•"/>
              <a:tabLst>
                <a:tab pos="457200" algn="l"/>
              </a:tabLst>
            </a:pPr>
            <a:r>
              <a:rPr lang="en-IE" dirty="0"/>
              <a:t>the team leader selects “Receive data from data collectors”;</a:t>
            </a:r>
            <a:endParaRPr lang="en-GB" dirty="0"/>
          </a:p>
          <a:p>
            <a:pPr marL="182880" lvl="0" indent="-182880">
              <a:buFont typeface="Arial" panose="020B0604020202020204" pitchFamily="34" charset="0"/>
              <a:buChar char="•"/>
              <a:tabLst>
                <a:tab pos="457200" algn="l"/>
              </a:tabLst>
            </a:pPr>
            <a:r>
              <a:rPr lang="en-IE" dirty="0"/>
              <a:t>then selects “Internet” as the sync method;</a:t>
            </a:r>
            <a:endParaRPr lang="en-GB" dirty="0"/>
          </a:p>
          <a:p>
            <a:pPr marL="182880" lvl="0" indent="-182880">
              <a:buFont typeface="Arial" panose="020B0604020202020204" pitchFamily="34" charset="0"/>
              <a:buChar char="•"/>
              <a:tabLst>
                <a:tab pos="457200" algn="l"/>
              </a:tabLst>
            </a:pPr>
            <a:r>
              <a:rPr lang="en-IE" dirty="0"/>
              <a:t>the application will connect to the internet and the subsequent server;</a:t>
            </a:r>
            <a:endParaRPr lang="en-GB" dirty="0"/>
          </a:p>
          <a:p>
            <a:pPr marL="182880" lvl="0" indent="-182880">
              <a:buFont typeface="Arial" panose="020B0604020202020204" pitchFamily="34" charset="0"/>
              <a:buChar char="•"/>
              <a:tabLst>
                <a:tab pos="457200" algn="l"/>
              </a:tabLst>
            </a:pPr>
            <a:r>
              <a:rPr lang="en-IE" dirty="0"/>
              <a:t>on successful sync to the cloud, the message “Data synced successfully” will appear on the team leader’s device.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2755438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Once the team leader receives all the data from a health facility, they can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create a complete record</a:t>
            </a:r>
            <a:r>
              <a:rPr lang="en-US" sz="1200" b="0" dirty="0">
                <a:effectLst/>
                <a:latin typeface="Calibri" panose="020F0502020204030204" pitchFamily="34" charset="0"/>
                <a:ea typeface="Times New Roman" panose="02020603050405020304" pitchFamily="18" charset="0"/>
                <a:cs typeface="Calibri" panose="020F0502020204030204" pitchFamily="34" charset="0"/>
              </a:rPr>
              <a:t>.</a:t>
            </a:r>
            <a:endParaRPr lang="en-IE" sz="1200" b="0" i="0" kern="1200" dirty="0">
              <a:effectLs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3303760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marR="0" lvl="1" indent="-182880" algn="l" defTabSz="914400" rtl="0" eaLnBrk="1" fontAlgn="auto" latinLnBrk="0" hangingPunct="1">
              <a:spcAft>
                <a:spcPts val="0"/>
              </a:spcAft>
              <a:buClr>
                <a:srgbClr val="000000"/>
              </a:buClr>
              <a:buSzPts val="2800"/>
              <a:buFont typeface="Arial"/>
              <a:buNone/>
              <a:tabLst/>
              <a:defRPr/>
            </a:pPr>
            <a:r>
              <a:rPr lang="en-US" dirty="0"/>
              <a:t>Let us see how this is done:</a:t>
            </a:r>
          </a:p>
          <a:p>
            <a:pPr marL="182880" marR="0" lvl="1" indent="-182880" algn="l" defTabSz="914400" rtl="0" eaLnBrk="1" fontAlgn="auto" latinLnBrk="0" hangingPunct="1">
              <a:spcAft>
                <a:spcPts val="0"/>
              </a:spcAft>
              <a:buClr>
                <a:srgbClr val="000000"/>
              </a:buClr>
              <a:buSzPts val="2800"/>
              <a:buFont typeface="Arial"/>
              <a:buNone/>
              <a:tabLst/>
              <a:defRPr/>
            </a:pPr>
            <a:endParaRPr lang="en-US" dirty="0"/>
          </a:p>
          <a:p>
            <a:pPr marL="171450" marR="0" lvl="1" indent="-171450" algn="l" defTabSz="914400" rtl="0" eaLnBrk="1" fontAlgn="auto" latinLnBrk="0" hangingPunct="1">
              <a:spcAft>
                <a:spcPts val="0"/>
              </a:spcAft>
              <a:buClr>
                <a:srgbClr val="000000"/>
              </a:buClr>
              <a:buSzPct val="100000"/>
              <a:buFont typeface="Arial" panose="020B0604020202020204" pitchFamily="34" charset="0"/>
              <a:buChar char="•"/>
              <a:tabLst/>
              <a:defRPr/>
            </a:pPr>
            <a:r>
              <a:rPr lang="en-US" dirty="0"/>
              <a:t>based on the section assignments, each data collector will have data for a particular set of assigned sections for a single facility;</a:t>
            </a:r>
          </a:p>
          <a:p>
            <a:pPr marL="171450" marR="0" lvl="1" indent="-171450" algn="l" defTabSz="914400" rtl="0" eaLnBrk="1" fontAlgn="auto" latinLnBrk="0" hangingPunct="1">
              <a:spcAft>
                <a:spcPts val="0"/>
              </a:spcAft>
              <a:buClr>
                <a:srgbClr val="000000"/>
              </a:buClr>
              <a:buSzPct val="100000"/>
              <a:buFont typeface="Arial" panose="020B0604020202020204" pitchFamily="34" charset="0"/>
              <a:buChar char="•"/>
              <a:tabLst/>
              <a:defRPr/>
            </a:pPr>
            <a:r>
              <a:rPr lang="en-US" dirty="0"/>
              <a:t>the data files from all the data collectors who have collected data at this facility must be combined to create a complete record for the facility;</a:t>
            </a:r>
          </a:p>
          <a:p>
            <a:pPr marL="171450" marR="0" lvl="1" indent="-171450" algn="l" defTabSz="914400" rtl="0" eaLnBrk="1" fontAlgn="auto" latinLnBrk="0" hangingPunct="1">
              <a:spcAft>
                <a:spcPts val="0"/>
              </a:spcAft>
              <a:buClr>
                <a:srgbClr val="000000"/>
              </a:buClr>
              <a:buSzPct val="100000"/>
              <a:buFont typeface="Arial" panose="020B0604020202020204" pitchFamily="34" charset="0"/>
              <a:buChar char="•"/>
              <a:tabLst/>
              <a:defRPr/>
            </a:pPr>
            <a:r>
              <a:rPr lang="en-US" dirty="0">
                <a:sym typeface="Trebuchet MS"/>
              </a:rPr>
              <a:t>this process is automated and everything runs in the background. The program checks through all the assignments done by the team leader, retrieves the associated data files, and merges them into a complete facility data file. </a:t>
            </a: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2889801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r>
              <a:rPr lang="en-US" dirty="0"/>
              <a:t>To create a complete record:</a:t>
            </a:r>
          </a:p>
          <a:p>
            <a:pPr marL="171450" marR="0" indent="-171450" algn="just">
              <a:buFont typeface="Arial" panose="020B0604020202020204" pitchFamily="34" charset="0"/>
              <a:buChar char="•"/>
            </a:pPr>
            <a:endParaRPr lang="en-US" dirty="0"/>
          </a:p>
          <a:p>
            <a:pPr marL="171450" marR="0" lvl="0" indent="-171450" algn="just">
              <a:buFont typeface="Arial" panose="020B0604020202020204" pitchFamily="34" charset="0"/>
              <a:buChar char="•"/>
            </a:pPr>
            <a:r>
              <a:rPr lang="en-US" dirty="0"/>
              <a:t>the team leader selects “Create complete data record” from the main menu;</a:t>
            </a:r>
          </a:p>
          <a:p>
            <a:pPr marL="171450" lvl="0" indent="-171450" algn="l" rtl="0">
              <a:spcBef>
                <a:spcPts val="0"/>
              </a:spcBef>
              <a:spcAft>
                <a:spcPts val="0"/>
              </a:spcAft>
              <a:buFont typeface="Arial" panose="020B0604020202020204" pitchFamily="34" charset="0"/>
              <a:buChar char="•"/>
            </a:pPr>
            <a:r>
              <a:rPr lang="en-US" dirty="0"/>
              <a:t>a message appears, informing that data concatenation is about to start;</a:t>
            </a:r>
          </a:p>
          <a:p>
            <a:pPr marL="171450" lvl="0" indent="-171450" algn="l" rtl="0">
              <a:spcBef>
                <a:spcPts val="0"/>
              </a:spcBef>
              <a:spcAft>
                <a:spcPts val="0"/>
              </a:spcAft>
              <a:buFont typeface="Arial" panose="020B0604020202020204" pitchFamily="34" charset="0"/>
              <a:buChar char="•"/>
            </a:pPr>
            <a:r>
              <a:rPr lang="en-US" dirty="0"/>
              <a:t>if the concatenation process is successful, the message “Data concatenation complete” appears.</a:t>
            </a: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200683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The team leader can then generate reports to track progress in data collection. </a:t>
            </a:r>
            <a:endParaRPr lang="en-IE" sz="1200" b="0" i="0" kern="1200" dirty="0">
              <a:effectLs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1123500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GB" sz="1200" b="0" dirty="0">
                <a:latin typeface="Atkinson Hyperlegible" pitchFamily="50" charset="0"/>
              </a:rPr>
              <a:t>To generate a report</a:t>
            </a:r>
            <a:r>
              <a:rPr lang="en-US" sz="1200" b="0" dirty="0">
                <a:latin typeface="Atkinson Hyperlegible" pitchFamily="50" charset="0"/>
              </a:rPr>
              <a:t>:</a:t>
            </a:r>
          </a:p>
          <a:p>
            <a:pPr marL="0" indent="0"/>
            <a:endParaRPr lang="en-US" sz="1200" b="0" dirty="0">
              <a:latin typeface="Atkinson Hyperlegible" pitchFamily="50" charset="0"/>
            </a:endParaRPr>
          </a:p>
          <a:p>
            <a:pPr marL="171450" indent="-171450">
              <a:buFont typeface="Arial" panose="020B0604020202020204" pitchFamily="34" charset="0"/>
              <a:buChar char="•"/>
            </a:pPr>
            <a:r>
              <a:rPr lang="en-GB" sz="1200" b="0" dirty="0">
                <a:latin typeface="Atkinson Hyperlegible" pitchFamily="50" charset="0"/>
              </a:rPr>
              <a:t>team leaders select the “View reports” option from the main menu; and</a:t>
            </a:r>
          </a:p>
          <a:p>
            <a:pPr marL="171450" indent="-171450">
              <a:buFont typeface="Arial" panose="020B0604020202020204" pitchFamily="34" charset="0"/>
              <a:buChar char="•"/>
            </a:pPr>
            <a:r>
              <a:rPr lang="en-GB" sz="1200" b="0" dirty="0">
                <a:latin typeface="Atkinson Hyperlegible" pitchFamily="50" charset="0"/>
              </a:rPr>
              <a:t>then select the report type.</a:t>
            </a:r>
          </a:p>
          <a:p>
            <a:pPr marL="182880" indent="-182880"/>
            <a:endParaRPr lang="en-US" sz="1200" b="0" dirty="0">
              <a:latin typeface="Atkinson Hyperlegible" pitchFamily="50" charset="0"/>
            </a:endParaRPr>
          </a:p>
          <a:p>
            <a:pPr marL="182880" indent="-182880"/>
            <a:r>
              <a:rPr lang="en-US" sz="1200" b="0" dirty="0">
                <a:latin typeface="Atkinson Hyperlegible" pitchFamily="50" charset="0"/>
              </a:rPr>
              <a:t>The team leader can generate 2 types of reports:</a:t>
            </a:r>
          </a:p>
          <a:p>
            <a:pPr marL="182880" indent="-182880"/>
            <a:endParaRPr lang="en-US" sz="1200" b="0" dirty="0">
              <a:latin typeface="Atkinson Hyperlegible" pitchFamily="50" charset="0"/>
            </a:endParaRPr>
          </a:p>
          <a:p>
            <a:pPr marL="182880" indent="-182880">
              <a:buAutoNum type="arabicPeriod"/>
            </a:pPr>
            <a:r>
              <a:rPr lang="en-US" sz="1200" b="0" dirty="0">
                <a:latin typeface="Atkinson Hyperlegible" pitchFamily="50" charset="0"/>
              </a:rPr>
              <a:t>General report; and</a:t>
            </a:r>
          </a:p>
          <a:p>
            <a:pPr marL="182880" indent="-182880">
              <a:buAutoNum type="arabicPeriod"/>
            </a:pPr>
            <a:r>
              <a:rPr lang="en-US" sz="1200" b="0" dirty="0">
                <a:latin typeface="Atkinson Hyperlegible" pitchFamily="50" charset="0"/>
              </a:rPr>
              <a:t>Individual facility report.</a:t>
            </a:r>
            <a:endParaRPr lang="en-US" sz="1200" b="0" dirty="0"/>
          </a:p>
          <a:p>
            <a:pPr marL="0" lvl="0" indent="0">
              <a:buFont typeface="Symbol" panose="05050102010706020507" pitchFamily="18" charset="2"/>
              <a:buNone/>
            </a:pP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435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tkinson Hyperlegible" pitchFamily="50" charset="0"/>
              </a:rPr>
              <a:t>If “General report” is selected, the report will be displayed.​</a:t>
            </a:r>
          </a:p>
          <a:p>
            <a:pPr marL="0" indent="0">
              <a:buNone/>
            </a:pPr>
            <a:endParaRPr lang="en-GB" sz="1200" dirty="0">
              <a:latin typeface="Atkinson Hyperlegible" pitchFamily="50" charset="0"/>
            </a:endParaRPr>
          </a:p>
          <a:p>
            <a:pPr marL="0" indent="0">
              <a:buNone/>
            </a:pPr>
            <a:r>
              <a:rPr lang="en-GB" sz="1200" dirty="0">
                <a:latin typeface="Atkinson Hyperlegible" pitchFamily="50" charset="0"/>
              </a:rPr>
              <a:t>​This report outlines the interview status of the assigned health facilities. </a:t>
            </a:r>
          </a:p>
          <a:p>
            <a:pPr marL="0" indent="0">
              <a:buNone/>
            </a:pPr>
            <a:r>
              <a:rPr lang="en-GB" sz="1200" dirty="0">
                <a:latin typeface="Atkinson Hyperlegible" pitchFamily="50" charset="0"/>
              </a:rPr>
              <a:t>It also shows if the GPS coordinates for the facility have been collected.</a:t>
            </a:r>
            <a:endParaRPr lang="en-US" sz="1200" dirty="0">
              <a:latin typeface="Atkinson Hyperlegible" pitchFamily="50"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721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sz="1200" dirty="0">
                <a:effectLst/>
                <a:latin typeface="Times New Roman" panose="02020603050405020304" pitchFamily="18" charset="0"/>
                <a:ea typeface="Times New Roman" panose="02020603050405020304" pitchFamily="18" charset="0"/>
              </a:rPr>
              <a:t>If “Individual facility report” is selected, the facility must then be selected before the report is displayed.​</a:t>
            </a: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endParaRPr lang="en-GB"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sz="1200" dirty="0">
                <a:effectLst/>
                <a:latin typeface="Times New Roman" panose="02020603050405020304" pitchFamily="18" charset="0"/>
                <a:ea typeface="Times New Roman" panose="02020603050405020304" pitchFamily="18" charset="0"/>
              </a:rPr>
              <a:t>​This report shows the status and interview duration of each of the assigned sections for a single facility.</a:t>
            </a:r>
            <a:endParaRPr lang="en-US"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6819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a:spcAft>
                <a:spcPts val="0"/>
              </a:spcAft>
            </a:pPr>
            <a:r>
              <a:rPr lang="en-US" sz="1200" dirty="0">
                <a:effectLst/>
                <a:latin typeface="Calibri" panose="020F0502020204030204" pitchFamily="34" charset="0"/>
                <a:ea typeface="Times New Roman" panose="02020603050405020304" pitchFamily="18" charset="0"/>
              </a:rPr>
              <a:t>Once the team leader has finalized the daily data collection responsibilities, they need to sync the data to the server. </a:t>
            </a:r>
            <a:endParaRPr lang="en-IE"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3544085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a:spcAft>
                <a:spcPts val="0"/>
              </a:spcAft>
            </a:pPr>
            <a:r>
              <a:rPr lang="en-US" sz="1200" dirty="0">
                <a:effectLst/>
                <a:latin typeface="Calibri" panose="020F0502020204030204" pitchFamily="34" charset="0"/>
                <a:ea typeface="Times New Roman" panose="02020603050405020304" pitchFamily="18" charset="0"/>
              </a:rPr>
              <a:t>The sync option allows team leaders to send data directly to the server. </a:t>
            </a:r>
          </a:p>
          <a:p>
            <a:pPr marL="0" marR="0" indent="0" algn="just">
              <a:spcAft>
                <a:spcPts val="0"/>
              </a:spcAft>
            </a:pPr>
            <a:endParaRPr lang="en-US" sz="1200" dirty="0">
              <a:effectLst/>
              <a:latin typeface="Calibri" panose="020F0502020204030204" pitchFamily="34" charset="0"/>
              <a:ea typeface="Times New Roman" panose="02020603050405020304" pitchFamily="18" charset="0"/>
            </a:endParaRPr>
          </a:p>
          <a:p>
            <a:pPr marL="0" marR="0" indent="0" algn="just">
              <a:spcAft>
                <a:spcPts val="0"/>
              </a:spcAft>
            </a:pPr>
            <a:r>
              <a:rPr lang="en-US" sz="1200" dirty="0">
                <a:effectLst/>
                <a:latin typeface="Calibri" panose="020F0502020204030204" pitchFamily="34" charset="0"/>
                <a:ea typeface="Times New Roman" panose="02020603050405020304" pitchFamily="18" charset="0"/>
              </a:rPr>
              <a:t>During this process, 3 data files are sent to the server: </a:t>
            </a:r>
          </a:p>
          <a:p>
            <a:pPr marL="0" marR="0" indent="0" algn="just">
              <a:spcAft>
                <a:spcPts val="0"/>
              </a:spcAft>
            </a:pPr>
            <a:endParaRPr lang="en-US" sz="1200" dirty="0">
              <a:effectLst/>
              <a:latin typeface="Calibri" panose="020F0502020204030204" pitchFamily="34" charset="0"/>
              <a:ea typeface="Times New Roman" panose="02020603050405020304" pitchFamily="18" charset="0"/>
            </a:endParaRPr>
          </a:p>
          <a:p>
            <a:pPr marL="171450" marR="0" indent="-171450" algn="just">
              <a:spcAft>
                <a:spcPts val="0"/>
              </a:spcAft>
              <a:buFont typeface="Arial" panose="020B0604020202020204" pitchFamily="34" charset="0"/>
              <a:buChar char="•"/>
            </a:pPr>
            <a:r>
              <a:rPr lang="en-US" sz="1200" dirty="0">
                <a:effectLst/>
                <a:latin typeface="Calibri" panose="020F0502020204030204" pitchFamily="34" charset="0"/>
                <a:ea typeface="Times New Roman" panose="02020603050405020304" pitchFamily="18" charset="0"/>
              </a:rPr>
              <a:t>the assignments file;</a:t>
            </a:r>
          </a:p>
          <a:p>
            <a:pPr marL="171450" marR="0" indent="-171450" algn="just">
              <a:spcAft>
                <a:spcPts val="0"/>
              </a:spcAft>
              <a:buFont typeface="Arial" panose="020B0604020202020204" pitchFamily="34" charset="0"/>
              <a:buChar char="•"/>
            </a:pPr>
            <a:r>
              <a:rPr lang="en-US" sz="1200" dirty="0">
                <a:effectLst/>
                <a:latin typeface="Calibri" panose="020F0502020204030204" pitchFamily="34" charset="0"/>
                <a:ea typeface="Times New Roman" panose="02020603050405020304" pitchFamily="18" charset="0"/>
              </a:rPr>
              <a:t>the original data collector data file; and </a:t>
            </a:r>
          </a:p>
          <a:p>
            <a:pPr marL="171450" marR="0" indent="-171450" algn="just">
              <a:spcAft>
                <a:spcPts val="0"/>
              </a:spcAft>
              <a:buFont typeface="Arial" panose="020B0604020202020204" pitchFamily="34" charset="0"/>
              <a:buChar char="•"/>
            </a:pPr>
            <a:r>
              <a:rPr lang="en-US" sz="1200" dirty="0">
                <a:effectLst/>
                <a:latin typeface="Calibri" panose="020F0502020204030204" pitchFamily="34" charset="0"/>
                <a:ea typeface="Times New Roman" panose="02020603050405020304" pitchFamily="18" charset="0"/>
              </a:rPr>
              <a:t>the complete facility record. </a:t>
            </a:r>
          </a:p>
          <a:p>
            <a:pPr marR="0" algn="just">
              <a:spcAft>
                <a:spcPts val="0"/>
              </a:spcAft>
            </a:pPr>
            <a:endParaRPr lang="en-US" sz="1200" dirty="0">
              <a:effectLst/>
              <a:latin typeface="Calibri" panose="020F0502020204030204" pitchFamily="34" charset="0"/>
              <a:ea typeface="Times New Roman" panose="02020603050405020304" pitchFamily="18" charset="0"/>
            </a:endParaRPr>
          </a:p>
          <a:p>
            <a:pPr marL="0" marR="0" indent="0" algn="just">
              <a:spcAft>
                <a:spcPts val="0"/>
              </a:spcAft>
            </a:pPr>
            <a:r>
              <a:rPr lang="en-US" sz="1200" dirty="0">
                <a:effectLst/>
                <a:latin typeface="Calibri" panose="020F0502020204030204" pitchFamily="34" charset="0"/>
                <a:ea typeface="Times New Roman" panose="02020603050405020304" pitchFamily="18" charset="0"/>
              </a:rPr>
              <a:t>The process requires an active internet connection. </a:t>
            </a:r>
          </a:p>
          <a:p>
            <a:pPr marL="0" lvl="0" indent="0">
              <a:buFont typeface="Symbol" panose="05050102010706020507" pitchFamily="18" charset="2"/>
              <a:buNone/>
            </a:pP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7089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r>
              <a:rPr lang="en-IE" sz="1200" dirty="0">
                <a:effectLst/>
                <a:latin typeface="Calibri" panose="020F0502020204030204" pitchFamily="34" charset="0"/>
                <a:ea typeface="Calibri" panose="020F0502020204030204" pitchFamily="34" charset="0"/>
                <a:cs typeface="Cambria" panose="02040503050406030204" pitchFamily="18" charset="0"/>
              </a:rPr>
              <a:t>By the end of this unit, you will be able to: </a:t>
            </a:r>
          </a:p>
          <a:p>
            <a:pPr marL="182880" indent="-182880"/>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IE" sz="1200" dirty="0">
                <a:effectLst/>
                <a:latin typeface="Calibri" panose="020F0502020204030204" pitchFamily="34" charset="0"/>
                <a:ea typeface="Calibri" panose="020F0502020204030204" pitchFamily="34" charset="0"/>
                <a:cs typeface="Cambria" panose="02040503050406030204" pitchFamily="18" charset="0"/>
              </a:rPr>
              <a:t>describe the </a:t>
            </a:r>
            <a:r>
              <a:rPr lang="en-IE" sz="1200" dirty="0" err="1">
                <a:effectLst/>
                <a:latin typeface="Calibri" panose="020F0502020204030204" pitchFamily="34" charset="0"/>
                <a:ea typeface="Calibri" panose="020F0502020204030204" pitchFamily="34" charset="0"/>
                <a:cs typeface="Cambria" panose="02040503050406030204" pitchFamily="18" charset="0"/>
              </a:rPr>
              <a:t>CSPro</a:t>
            </a:r>
            <a:r>
              <a:rPr lang="en-IE" sz="1200" dirty="0">
                <a:effectLst/>
                <a:latin typeface="Calibri" panose="020F0502020204030204" pitchFamily="34" charset="0"/>
                <a:ea typeface="Calibri" panose="020F0502020204030204" pitchFamily="34" charset="0"/>
                <a:cs typeface="Cambria" panose="02040503050406030204" pitchFamily="18" charset="0"/>
              </a:rPr>
              <a:t> data collection tasks at the end of the day;</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171450" lvl="0" indent="-171450">
              <a:buFont typeface="Arial" panose="020B0604020202020204" pitchFamily="34" charset="0"/>
              <a:buChar char="•"/>
            </a:pPr>
            <a:r>
              <a:rPr lang="en-IE" sz="1200" dirty="0">
                <a:effectLst/>
                <a:latin typeface="Calibri" panose="020F0502020204030204" pitchFamily="34" charset="0"/>
                <a:ea typeface="Calibri" panose="020F0502020204030204" pitchFamily="34" charset="0"/>
                <a:cs typeface="Cambria" panose="02040503050406030204" pitchFamily="18" charset="0"/>
              </a:rPr>
              <a:t>explain who is responsible for each task in the process.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0" indent="0">
              <a:buFont typeface="Arial"/>
              <a:buNone/>
            </a:pP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a:spcAft>
                <a:spcPts val="0"/>
              </a:spcAft>
            </a:pPr>
            <a:r>
              <a:rPr lang="en-US" dirty="0"/>
              <a:t>To sync data:</a:t>
            </a:r>
          </a:p>
          <a:p>
            <a:pPr marL="0" marR="0" lvl="0" indent="0" algn="just">
              <a:buFont typeface="+mj-lt"/>
              <a:buNone/>
            </a:pPr>
            <a:endParaRPr lang="en-US" dirty="0"/>
          </a:p>
          <a:p>
            <a:pPr marL="0" marR="0" lvl="0" indent="0" algn="just">
              <a:buFont typeface="+mj-lt"/>
              <a:buNone/>
            </a:pPr>
            <a:r>
              <a:rPr lang="en-US" dirty="0"/>
              <a:t>1. the team leader selects “Sync data” from the main menu;</a:t>
            </a:r>
          </a:p>
          <a:p>
            <a:pPr marL="0" marR="0" lvl="0" indent="0" algn="just">
              <a:spcAft>
                <a:spcPts val="1200"/>
              </a:spcAft>
              <a:buFont typeface="+mj-lt"/>
              <a:buNone/>
            </a:pPr>
            <a:r>
              <a:rPr lang="en-US" dirty="0"/>
              <a:t>2. the application will connect to the internet and the server;</a:t>
            </a:r>
          </a:p>
        </p:txBody>
      </p:sp>
      <p:sp>
        <p:nvSpPr>
          <p:cNvPr id="4" name="Slide Number Placeholder 3"/>
          <p:cNvSpPr>
            <a:spLocks noGrp="1"/>
          </p:cNvSpPr>
          <p:nvPr>
            <p:ph type="sldNum" sz="quarter" idx="5"/>
          </p:nvPr>
        </p:nvSpPr>
        <p:spPr/>
        <p:txBody>
          <a:bodyPr/>
          <a:lstStyle/>
          <a:p>
            <a:fld id="{7C1D9D50-C061-45AE-A04B-DE5F593CE4BE}" type="slidenum">
              <a:rPr lang="en-GB" smtClean="0"/>
              <a:t>20</a:t>
            </a:fld>
            <a:endParaRPr lang="en-GB"/>
          </a:p>
        </p:txBody>
      </p:sp>
    </p:spTree>
    <p:extLst>
      <p:ext uri="{BB962C8B-B14F-4D97-AF65-F5344CB8AC3E}">
        <p14:creationId xmlns:p14="http://schemas.microsoft.com/office/powerpoint/2010/main" val="3851980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3. on successful connection, the data files are synced;</a:t>
            </a:r>
          </a:p>
          <a:p>
            <a:pPr marL="0" indent="0">
              <a:buFont typeface="+mj-lt"/>
              <a:buNone/>
            </a:pPr>
            <a:r>
              <a:rPr lang="en-US" dirty="0"/>
              <a:t>4. upon successful data sync, three messages will appear to confirm the three data files have been successfully synced.</a:t>
            </a:r>
          </a:p>
        </p:txBody>
      </p:sp>
      <p:sp>
        <p:nvSpPr>
          <p:cNvPr id="4" name="Slide Number Placeholder 3"/>
          <p:cNvSpPr>
            <a:spLocks noGrp="1"/>
          </p:cNvSpPr>
          <p:nvPr>
            <p:ph type="sldNum" sz="quarter" idx="5"/>
          </p:nvPr>
        </p:nvSpPr>
        <p:spPr/>
        <p:txBody>
          <a:bodyPr/>
          <a:lstStyle/>
          <a:p>
            <a:fld id="{7C1D9D50-C061-45AE-A04B-DE5F593CE4BE}" type="slidenum">
              <a:rPr lang="en-GB" smtClean="0"/>
              <a:t>21</a:t>
            </a:fld>
            <a:endParaRPr lang="en-GB"/>
          </a:p>
        </p:txBody>
      </p:sp>
    </p:spTree>
    <p:extLst>
      <p:ext uri="{BB962C8B-B14F-4D97-AF65-F5344CB8AC3E}">
        <p14:creationId xmlns:p14="http://schemas.microsoft.com/office/powerpoint/2010/main" val="2999555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r>
              <a:rPr lang="en-IE" sz="1200" dirty="0">
                <a:effectLst/>
                <a:latin typeface="Calibri" panose="020F0502020204030204" pitchFamily="34" charset="0"/>
                <a:ea typeface="Calibri" panose="020F0502020204030204" pitchFamily="34" charset="0"/>
                <a:cs typeface="Cambria" panose="02040503050406030204" pitchFamily="18" charset="0"/>
              </a:rPr>
              <a:t>You have now completed Unit 5.</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182880" indent="-182880"/>
            <a:r>
              <a:rPr lang="en-IE" sz="1200" dirty="0">
                <a:effectLst/>
                <a:latin typeface="Calibri" panose="020F0502020204030204" pitchFamily="34" charset="0"/>
                <a:ea typeface="Calibri" panose="020F0502020204030204" pitchFamily="34"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182880" indent="-182880"/>
            <a:r>
              <a:rPr lang="en-IE" sz="1200" dirty="0">
                <a:effectLst/>
                <a:latin typeface="Calibri" panose="020F0502020204030204" pitchFamily="34" charset="0"/>
                <a:ea typeface="Calibri" panose="020F0502020204030204" pitchFamily="34" charset="0"/>
                <a:cs typeface="Cambria" panose="02040503050406030204" pitchFamily="18" charset="0"/>
              </a:rPr>
              <a:t>In the next unit, we will look at the supervisor validations.</a:t>
            </a:r>
          </a:p>
          <a:p>
            <a:endParaRPr lang="en-IE" sz="1200" dirty="0">
              <a:effectLst/>
              <a:latin typeface="Calibri" panose="020F0502020204030204" pitchFamily="34" charset="0"/>
              <a:ea typeface="Cambria" panose="02040503050406030204" pitchFamily="18" charset="0"/>
              <a:cs typeface="Cambria" panose="02040503050406030204" pitchFamily="18" charset="0"/>
            </a:endParaRPr>
          </a:p>
          <a:p>
            <a:r>
              <a:rPr lang="en-GB" sz="1400" dirty="0">
                <a:effectLst/>
                <a:latin typeface="Cambria" panose="02040503050406030204" pitchFamily="18" charset="0"/>
                <a:ea typeface="Cambria" panose="02040503050406030204" pitchFamily="18" charset="0"/>
                <a:cs typeface="Cambria" panose="02040503050406030204" pitchFamily="18" charset="0"/>
              </a:rPr>
              <a:t>First, try the practice exercise.</a:t>
            </a:r>
          </a:p>
          <a:p>
            <a:pPr marL="182880" indent="-182880"/>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22</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In this unit, we will explain the tasks that data collectors and team leaders need to carry out at the end of the data collection day.</a:t>
            </a: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417047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Let us start with the data collector backing up the HHFA data collected during the day.</a:t>
            </a: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423586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Aft>
                <a:spcPts val="0"/>
              </a:spcAft>
            </a:pPr>
            <a:r>
              <a:rPr lang="en-US" sz="1200" dirty="0">
                <a:effectLst/>
                <a:latin typeface="Calibri" panose="020F0502020204030204" pitchFamily="34" charset="0"/>
                <a:ea typeface="Times New Roman" panose="02020603050405020304" pitchFamily="18" charset="0"/>
              </a:rPr>
              <a:t>The sync option allows data collectors to send data directly to the server as a backup. </a:t>
            </a:r>
          </a:p>
          <a:p>
            <a:pPr marL="0" marR="0" algn="just">
              <a:spcAft>
                <a:spcPts val="0"/>
              </a:spcAft>
            </a:pPr>
            <a:endParaRPr lang="en-US" sz="1200" dirty="0">
              <a:effectLst/>
              <a:latin typeface="Calibri" panose="020F0502020204030204" pitchFamily="34" charset="0"/>
              <a:ea typeface="Times New Roman" panose="02020603050405020304" pitchFamily="18" charset="0"/>
            </a:endParaRPr>
          </a:p>
          <a:p>
            <a:pPr marL="0" marR="0" algn="just">
              <a:spcAft>
                <a:spcPts val="0"/>
              </a:spcAft>
            </a:pPr>
            <a:r>
              <a:rPr lang="en-US" sz="1200" dirty="0">
                <a:effectLst/>
                <a:latin typeface="Calibri" panose="020F0502020204030204" pitchFamily="34" charset="0"/>
                <a:ea typeface="Times New Roman" panose="02020603050405020304" pitchFamily="18" charset="0"/>
              </a:rPr>
              <a:t>The process is similar to sending the data to the team leader via the Internet and requires an active internet connection. </a:t>
            </a:r>
            <a:r>
              <a:rPr lang="en-IE" sz="1200" dirty="0">
                <a:effectLst/>
                <a:latin typeface="Calibri" panose="020F0502020204030204" pitchFamily="34" charset="0"/>
                <a:ea typeface="Calibri" panose="020F0502020204030204" pitchFamily="34" charset="0"/>
                <a:cs typeface="Cambria" panose="02040503050406030204" pitchFamily="18" charset="0"/>
              </a:rPr>
              <a:t> </a:t>
            </a:r>
          </a:p>
          <a:p>
            <a:pPr marL="0" marR="0">
              <a:spcBef>
                <a:spcPts val="0"/>
              </a:spcBef>
              <a:spcAft>
                <a:spcPts val="0"/>
              </a:spcAft>
            </a:pPr>
            <a:endParaRPr lang="en-US" sz="1200" dirty="0">
              <a:effectLst/>
              <a:latin typeface="Calibri" panose="020F0502020204030204" pitchFamily="34" charset="0"/>
              <a:ea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rPr>
              <a:t>To sync data for backup:</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eriod"/>
            </a:pPr>
            <a:r>
              <a:rPr lang="en-US" sz="1200" dirty="0">
                <a:effectLst/>
                <a:latin typeface="Calibri" panose="020F0502020204030204" pitchFamily="34" charset="0"/>
                <a:ea typeface="Times New Roman" panose="02020603050405020304" pitchFamily="18" charset="0"/>
              </a:rPr>
              <a:t>data collectors select “Sync data for backup”;</a:t>
            </a:r>
            <a:endParaRPr lang="en-US" sz="1200" dirty="0">
              <a:effectLst/>
              <a:latin typeface="Times New Roman" panose="02020603050405020304" pitchFamily="18" charset="0"/>
              <a:ea typeface="Times New Roman" panose="02020603050405020304" pitchFamily="18" charset="0"/>
            </a:endParaRPr>
          </a:p>
          <a:p>
            <a:pPr marL="342900" marR="0" lvl="0" indent="-342900" algn="just">
              <a:buFont typeface="+mj-lt"/>
              <a:buAutoNum type="arabicPeriod"/>
            </a:pPr>
            <a:r>
              <a:rPr lang="en-US" sz="1200" dirty="0">
                <a:effectLst/>
                <a:latin typeface="Calibri" panose="020F0502020204030204" pitchFamily="34" charset="0"/>
                <a:ea typeface="Times New Roman" panose="02020603050405020304" pitchFamily="18" charset="0"/>
              </a:rPr>
              <a:t>the application will connect to the Internet and the server;</a:t>
            </a:r>
          </a:p>
          <a:p>
            <a:pPr marL="342900" marR="0" lvl="0" indent="-342900" algn="just">
              <a:buFont typeface="+mj-lt"/>
              <a:buAutoNum type="arabicPeriod"/>
            </a:pPr>
            <a:r>
              <a:rPr lang="en-US" sz="1200" dirty="0">
                <a:effectLst/>
                <a:latin typeface="Calibri" panose="020F0502020204030204" pitchFamily="34" charset="0"/>
                <a:ea typeface="Times New Roman" panose="02020603050405020304" pitchFamily="18" charset="0"/>
              </a:rPr>
              <a:t>upon successful data sync, a message saying “Data synced successfully” appears.</a:t>
            </a:r>
            <a:endParaRPr lang="en-US"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118175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0" dirty="0">
                <a:effectLst/>
                <a:latin typeface="Calibri" panose="020F0502020204030204" pitchFamily="34" charset="0"/>
                <a:ea typeface="Times New Roman" panose="02020603050405020304" pitchFamily="18" charset="0"/>
                <a:cs typeface="Calibri" panose="020F0502020204030204" pitchFamily="34" charset="0"/>
              </a:rPr>
              <a:t>At the end of the working day, the data collector will send the data collected during the day to the team leader and the team leader will make sure to receive this data from the data collector.</a:t>
            </a:r>
            <a:endParaRPr lang="en-IE" sz="1200" b="0" i="0" kern="1200" dirty="0">
              <a:effectLs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97891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Sending data to the team leader and receiving data from the data collectors can be done using a Bluetooth connection. This is similar to Task 2, where the team leader transfers the assigned sections of the questionnaire to the data collectors.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Both team leader and data collector must be in proximity and their actions take place simultaneously. </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1313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buClr>
                <a:srgbClr val="000000"/>
              </a:buClr>
              <a:buSzPts val="1400"/>
              <a:buFont typeface="Arial" panose="020B0604020202020204" pitchFamily="34" charset="0"/>
              <a:buNone/>
              <a:tabLst/>
              <a:defRPr/>
            </a:pPr>
            <a:r>
              <a:rPr lang="en-US" sz="1200" b="0" dirty="0"/>
              <a:t>The steps to send and receive data via Bluetooth are as follows:</a:t>
            </a:r>
          </a:p>
          <a:p>
            <a:pPr marL="0" marR="0" lvl="0" indent="0" algn="just" defTabSz="914400" rtl="0" eaLnBrk="1" fontAlgn="auto" latinLnBrk="0" hangingPunct="1">
              <a:lnSpc>
                <a:spcPct val="100000"/>
              </a:lnSpc>
              <a:buClr>
                <a:srgbClr val="000000"/>
              </a:buClr>
              <a:buSzPts val="1400"/>
              <a:buFont typeface="Arial" panose="020B0604020202020204" pitchFamily="34" charset="0"/>
              <a:buNone/>
              <a:tabLst/>
              <a:defRPr/>
            </a:pPr>
            <a:endParaRPr lang="en-US" sz="1200" b="1" dirty="0"/>
          </a:p>
          <a:p>
            <a:pPr marL="182880" marR="0" lvl="0" indent="-182880" algn="just">
              <a:buFont typeface="Arial" panose="020B0604020202020204" pitchFamily="34" charset="0"/>
              <a:buChar char="•"/>
            </a:pPr>
            <a:r>
              <a:rPr lang="en-US" sz="1200" b="0" i="0" u="none" strike="noStrike" cap="none" dirty="0">
                <a:solidFill>
                  <a:schemeClr val="dk1"/>
                </a:solidFill>
                <a:latin typeface="+mn-lt"/>
                <a:ea typeface="Times New Roman" panose="02020603050405020304" pitchFamily="18" charset="0"/>
                <a:cs typeface="Calibri"/>
                <a:sym typeface="Calibri"/>
              </a:rPr>
              <a:t>the data collector selects “Send data to team leader”; </a:t>
            </a:r>
          </a:p>
          <a:p>
            <a:pPr marL="182880" marR="0" lvl="0" indent="-182880" algn="just">
              <a:buFont typeface="Arial" panose="020B0604020202020204" pitchFamily="34" charset="0"/>
              <a:buChar char="•"/>
            </a:pPr>
            <a:r>
              <a:rPr lang="en-US" sz="1200" b="0" i="0" u="none" strike="noStrike" cap="none" dirty="0">
                <a:solidFill>
                  <a:schemeClr val="dk1"/>
                </a:solidFill>
                <a:latin typeface="+mn-lt"/>
                <a:ea typeface="Times New Roman" panose="02020603050405020304" pitchFamily="18" charset="0"/>
                <a:cs typeface="Calibri"/>
                <a:sym typeface="Calibri"/>
              </a:rPr>
              <a:t>at the same time, the team leader selects “Receive data from data collectors”; </a:t>
            </a:r>
          </a:p>
          <a:p>
            <a:pPr marL="182880" marR="0" lvl="0" indent="-182880" algn="just">
              <a:buFont typeface="Arial" panose="020B0604020202020204" pitchFamily="34" charset="0"/>
              <a:buChar char="•"/>
            </a:pPr>
            <a:r>
              <a:rPr lang="en-US" sz="1200" b="0" i="0" u="none" strike="noStrike" cap="none" dirty="0">
                <a:solidFill>
                  <a:schemeClr val="dk1"/>
                </a:solidFill>
                <a:latin typeface="+mn-lt"/>
                <a:ea typeface="Times New Roman" panose="02020603050405020304" pitchFamily="18" charset="0"/>
                <a:cs typeface="Calibri"/>
                <a:sym typeface="Calibri"/>
              </a:rPr>
              <a:t>both team leader and data collector select Bluetooth as the sync method;</a:t>
            </a:r>
          </a:p>
          <a:p>
            <a:pPr marL="171450" lvl="0" indent="-171450" algn="just">
              <a:buFont typeface="Arial" panose="020B0604020202020204" pitchFamily="34" charset="0"/>
              <a:buChar char="•"/>
              <a:tabLst>
                <a:tab pos="457200" algn="l"/>
              </a:tabLs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data collector chooses the team leader’s device from the list and sends a pairing request</a:t>
            </a:r>
            <a:r>
              <a:rPr lang="en-IE"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171450" lvl="0" indent="-171450" algn="just">
              <a:buFont typeface="Arial" panose="020B0604020202020204" pitchFamily="34" charset="0"/>
              <a:buChar char="•"/>
              <a:tabLst>
                <a:tab pos="457200" algn="l"/>
              </a:tabLs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team leader waits for the pairing request from the data collector’s device and accepts it when it arrives to enable the devices to pair;</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171450" lvl="0" indent="-171450" algn="just">
              <a:buFont typeface="Arial" panose="020B0604020202020204" pitchFamily="34" charset="0"/>
              <a:buChar char="•"/>
              <a:tabLst>
                <a:tab pos="457200" algn="l"/>
              </a:tabLs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once the devices are paired and connected, the HHFA data will be transferred to the team leader’s device; and</a:t>
            </a:r>
          </a:p>
          <a:p>
            <a:pPr marL="171450" lvl="0" indent="-171450" algn="just">
              <a:buFont typeface="Arial" panose="020B0604020202020204" pitchFamily="34" charset="0"/>
              <a:buChar char="•"/>
              <a:tabLst>
                <a:tab pos="457200" algn="l"/>
              </a:tabLst>
            </a:pPr>
            <a:r>
              <a:rPr lang="en-US" sz="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team leader can then generate a report to check if the data has been received.</a:t>
            </a:r>
          </a:p>
          <a:p>
            <a:pPr marL="0" lvl="0" indent="0" algn="just">
              <a:spcAft>
                <a:spcPts val="800"/>
              </a:spcAft>
              <a:buFont typeface="Arial" panose="020B0604020202020204" pitchFamily="34" charset="0"/>
              <a:buNone/>
              <a:tabLst>
                <a:tab pos="457200" algn="l"/>
              </a:tabLst>
            </a:pP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endParaRPr lang="en-GB" sz="16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D9D50-C061-45AE-A04B-DE5F593CE4B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8780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steps for data transfer using the </a:t>
            </a:r>
            <a:r>
              <a:rPr lang="en-US" b="1" dirty="0"/>
              <a:t>internet</a:t>
            </a:r>
            <a:r>
              <a:rPr lang="en-GB" dirty="0"/>
              <a:t> are as follows:</a:t>
            </a:r>
          </a:p>
          <a:p>
            <a:pPr marL="0" lvl="0" indent="0" algn="l" rtl="0">
              <a:spcBef>
                <a:spcPts val="0"/>
              </a:spcBef>
              <a:spcAft>
                <a:spcPts val="0"/>
              </a:spcAft>
              <a:buNone/>
            </a:pPr>
            <a:endParaRPr lang="en-GB" dirty="0"/>
          </a:p>
          <a:p>
            <a:pPr marL="182880" marR="0" lvl="0" indent="-182880" algn="l" rtl="0">
              <a:lnSpc>
                <a:spcPct val="100000"/>
              </a:lnSpc>
              <a:spcBef>
                <a:spcPts val="0"/>
              </a:spcBef>
              <a:spcAft>
                <a:spcPts val="0"/>
              </a:spcAft>
              <a:buClr>
                <a:srgbClr val="000000"/>
              </a:buClr>
              <a:buSzPts val="1400"/>
              <a:buFont typeface="Arial" panose="020B0604020202020204" pitchFamily="34" charset="0"/>
              <a:buChar char="•"/>
            </a:pPr>
            <a:r>
              <a:rPr lang="en-US" dirty="0">
                <a:sym typeface="Calibri"/>
              </a:rPr>
              <a:t>the data collector selects “Send data to team leader”; </a:t>
            </a:r>
          </a:p>
          <a:p>
            <a:pPr marL="182880" lvl="0" indent="-182880">
              <a:buFont typeface="Arial" panose="020B0604020202020204" pitchFamily="34" charset="0"/>
              <a:buChar char="•"/>
              <a:tabLst>
                <a:tab pos="457200" algn="l"/>
              </a:tabLst>
            </a:pPr>
            <a:r>
              <a:rPr lang="en-IE" sz="1200" dirty="0">
                <a:effectLst/>
                <a:latin typeface="Calibri" panose="020F0502020204030204" pitchFamily="34" charset="0"/>
                <a:ea typeface="Calibri" panose="020F0502020204030204" pitchFamily="34" charset="0"/>
                <a:cs typeface="Times New Roman" panose="02020603050405020304" pitchFamily="18" charset="0"/>
              </a:rPr>
              <a:t>next, the data collector selects “Internet” as the sync method;</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182880" lvl="0" indent="-182880">
              <a:buFont typeface="Arial" panose="020B0604020202020204" pitchFamily="34" charset="0"/>
              <a:buChar char="•"/>
              <a:tabLst>
                <a:tab pos="457200" algn="l"/>
              </a:tabLst>
            </a:pPr>
            <a:r>
              <a:rPr lang="en-IE" sz="1200" dirty="0">
                <a:effectLst/>
                <a:latin typeface="Calibri" panose="020F0502020204030204" pitchFamily="34" charset="0"/>
                <a:ea typeface="Calibri" panose="020F0502020204030204" pitchFamily="34" charset="0"/>
                <a:cs typeface="Times New Roman" panose="02020603050405020304" pitchFamily="18" charset="0"/>
              </a:rPr>
              <a:t>the application will connect to the internet and the subsequent server;</a:t>
            </a:r>
            <a:endParaRPr lang="en-GB" sz="1400" dirty="0">
              <a:effectLst/>
              <a:latin typeface="Cambria" panose="02040503050406030204" pitchFamily="18" charset="0"/>
              <a:ea typeface="Cambria" panose="02040503050406030204" pitchFamily="18" charset="0"/>
              <a:cs typeface="Times New Roman" panose="02020603050405020304" pitchFamily="18" charset="0"/>
            </a:endParaRPr>
          </a:p>
          <a:p>
            <a:pPr marL="182880" lvl="0" indent="-182880">
              <a:buFont typeface="Arial" panose="020B0604020202020204" pitchFamily="34" charset="0"/>
              <a:buChar char="•"/>
              <a:tabLst>
                <a:tab pos="457200" algn="l"/>
              </a:tabLst>
            </a:pPr>
            <a:r>
              <a:rPr lang="en-IE" sz="1200" dirty="0">
                <a:effectLst/>
                <a:latin typeface="Calibri" panose="020F0502020204030204" pitchFamily="34" charset="0"/>
                <a:ea typeface="Calibri" panose="020F0502020204030204" pitchFamily="34" charset="0"/>
                <a:cs typeface="Times New Roman" panose="02020603050405020304" pitchFamily="18" charset="0"/>
              </a:rPr>
              <a:t>on successful sync from the cloud, the message “Data sent successfully to team leader” will appear on the data collector’s device. </a:t>
            </a: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199384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02/08/2023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notesSlide" Target="../notesSlides/notesSlide10.xml"/><Relationship Id="rId7"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comments" Target="../comments/comment4.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comments" Target="../comments/comment5.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5.png"/><Relationship Id="rId5"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6.jp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21.xml"/><Relationship Id="rId7" Type="http://schemas.openxmlformats.org/officeDocument/2006/relationships/image" Target="../media/image28.jp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10.png"/><Relationship Id="rId10" Type="http://schemas.openxmlformats.org/officeDocument/2006/relationships/image" Target="../media/image31.jpg"/><Relationship Id="rId4" Type="http://schemas.openxmlformats.org/officeDocument/2006/relationships/image" Target="../media/image2.png"/><Relationship Id="rId9"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notesSlide" Target="../notesSlides/notesSlide5.xml"/><Relationship Id="rId7"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omments" Target="../comments/comment2.xml"/><Relationship Id="rId3" Type="http://schemas.openxmlformats.org/officeDocument/2006/relationships/notesSlide" Target="../notesSlides/notesSlide8.xml"/><Relationship Id="rId7" Type="http://schemas.openxmlformats.org/officeDocument/2006/relationships/image" Target="../media/image13.png"/><Relationship Id="rId12"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2.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notesSlide" Target="../notesSlides/notesSlide9.xml"/><Relationship Id="rId7"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398647"/>
                <a:ext cx="8363936" cy="2024337"/>
                <a:chOff x="3029663" y="2615289"/>
                <a:chExt cx="8363936" cy="2024337"/>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1528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5</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211158"/>
                  <a:ext cx="8363936"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Data collection process: </a:t>
                  </a:r>
                  <a:br>
                    <a:rPr lang="en-GB" sz="4800" dirty="0"/>
                  </a:br>
                  <a:r>
                    <a:rPr lang="en-GB" sz="4800" dirty="0"/>
                    <a:t>At the end of the day</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805070" cy="611122"/>
            <a:chOff x="-1235" y="-815"/>
            <a:chExt cx="10805070"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69686" cy="584775"/>
            </a:xfrm>
            <a:prstGeom prst="rect">
              <a:avLst/>
            </a:prstGeom>
            <a:noFill/>
          </p:spPr>
          <p:txBody>
            <a:bodyPr wrap="square">
              <a:spAutoFit/>
            </a:bodyPr>
            <a:lstStyle/>
            <a:p>
              <a:r>
                <a:rPr lang="en-GB" sz="3200" dirty="0">
                  <a:solidFill>
                    <a:srgbClr val="595959"/>
                  </a:solidFill>
                </a:rPr>
                <a:t>9. Receive data from data collectors via the internet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 name="sshot1">
            <a:extLst>
              <a:ext uri="{FF2B5EF4-FFF2-40B4-BE49-F238E27FC236}">
                <a16:creationId xmlns:a16="http://schemas.microsoft.com/office/drawing/2014/main" id="{6BD8E188-1029-4D21-ABAA-0CA458897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59" y="2167461"/>
            <a:ext cx="2909477" cy="4457769"/>
          </a:xfrm>
          <a:prstGeom prst="rect">
            <a:avLst/>
          </a:prstGeom>
        </p:spPr>
      </p:pic>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3655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Team leader</a:t>
            </a:r>
          </a:p>
        </p:txBody>
      </p:sp>
      <p:sp>
        <p:nvSpPr>
          <p:cNvPr id="18" name="1highlight">
            <a:extLst>
              <a:ext uri="{FF2B5EF4-FFF2-40B4-BE49-F238E27FC236}">
                <a16:creationId xmlns:a16="http://schemas.microsoft.com/office/drawing/2014/main" id="{85868311-9C85-4E24-BBD3-E01F6A978D79}"/>
              </a:ext>
            </a:extLst>
          </p:cNvPr>
          <p:cNvSpPr/>
          <p:nvPr/>
        </p:nvSpPr>
        <p:spPr>
          <a:xfrm>
            <a:off x="972488" y="3731675"/>
            <a:ext cx="2429618" cy="28342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Arrow: Right 33">
            <a:extLst>
              <a:ext uri="{FF2B5EF4-FFF2-40B4-BE49-F238E27FC236}">
                <a16:creationId xmlns:a16="http://schemas.microsoft.com/office/drawing/2014/main" id="{ABCA921D-123B-4D75-91A5-5173AA928FDD}"/>
              </a:ext>
            </a:extLst>
          </p:cNvPr>
          <p:cNvSpPr/>
          <p:nvPr/>
        </p:nvSpPr>
        <p:spPr>
          <a:xfrm>
            <a:off x="3786964" y="3428994"/>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a:extLst>
              <a:ext uri="{FF2B5EF4-FFF2-40B4-BE49-F238E27FC236}">
                <a16:creationId xmlns:a16="http://schemas.microsoft.com/office/drawing/2014/main" id="{E80510A0-EEAF-48D0-8298-25AF164E7B42}"/>
              </a:ext>
            </a:extLst>
          </p:cNvPr>
          <p:cNvSpPr/>
          <p:nvPr/>
        </p:nvSpPr>
        <p:spPr>
          <a:xfrm>
            <a:off x="7385740" y="3448497"/>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54BDC588-85D5-4231-8BD2-901D0D8170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5166" y="2713666"/>
            <a:ext cx="2782376" cy="2301256"/>
          </a:xfrm>
          <a:prstGeom prst="rect">
            <a:avLst/>
          </a:prstGeom>
        </p:spPr>
      </p:pic>
      <p:pic>
        <p:nvPicPr>
          <p:cNvPr id="14" name="Picture 13">
            <a:extLst>
              <a:ext uri="{FF2B5EF4-FFF2-40B4-BE49-F238E27FC236}">
                <a16:creationId xmlns:a16="http://schemas.microsoft.com/office/drawing/2014/main" id="{809C09BF-B51B-41CE-A9A2-050E5DE50F91}"/>
              </a:ext>
            </a:extLst>
          </p:cNvPr>
          <p:cNvPicPr>
            <a:picLocks noChangeAspect="1"/>
          </p:cNvPicPr>
          <p:nvPr/>
        </p:nvPicPr>
        <p:blipFill>
          <a:blip r:embed="rId8"/>
          <a:stretch>
            <a:fillRect/>
          </a:stretch>
        </p:blipFill>
        <p:spPr>
          <a:xfrm>
            <a:off x="8145520" y="3277245"/>
            <a:ext cx="3313921" cy="947867"/>
          </a:xfrm>
          <a:prstGeom prst="rect">
            <a:avLst/>
          </a:prstGeom>
        </p:spPr>
      </p:pic>
      <p:sp>
        <p:nvSpPr>
          <p:cNvPr id="3" name="highlight1">
            <a:extLst>
              <a:ext uri="{FF2B5EF4-FFF2-40B4-BE49-F238E27FC236}">
                <a16:creationId xmlns:a16="http://schemas.microsoft.com/office/drawing/2014/main" id="{B84E2055-A0CD-9CAC-DFD4-FA3F95D1AA34}"/>
              </a:ext>
            </a:extLst>
          </p:cNvPr>
          <p:cNvSpPr/>
          <p:nvPr/>
        </p:nvSpPr>
        <p:spPr>
          <a:xfrm>
            <a:off x="8145519" y="3277245"/>
            <a:ext cx="3313921" cy="9478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8919192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18" grpId="0" animBg="1"/>
      <p:bldP spid="34" grpId="0" animBg="1"/>
      <p:bldP spid="35"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8502"/>
            <a:chOff x="-1235" y="-815"/>
            <a:chExt cx="11979875" cy="61850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32912"/>
              <a:ext cx="11244490" cy="584775"/>
            </a:xfrm>
            <a:prstGeom prst="rect">
              <a:avLst/>
            </a:prstGeom>
            <a:noFill/>
          </p:spPr>
          <p:txBody>
            <a:bodyPr wrap="square">
              <a:spAutoFit/>
            </a:bodyPr>
            <a:lstStyle/>
            <a:p>
              <a:r>
                <a:rPr lang="en-GB" sz="3200" dirty="0">
                  <a:solidFill>
                    <a:srgbClr val="595959"/>
                  </a:solidFill>
                </a:rPr>
                <a:t>10. Create complete record</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8" name="Picture 7">
            <a:extLst>
              <a:ext uri="{FF2B5EF4-FFF2-40B4-BE49-F238E27FC236}">
                <a16:creationId xmlns:a16="http://schemas.microsoft.com/office/drawing/2014/main" id="{67D09EFB-ECE5-4E44-A904-A797F0D38EAF}"/>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7" name="highlight1">
            <a:extLst>
              <a:ext uri="{FF2B5EF4-FFF2-40B4-BE49-F238E27FC236}">
                <a16:creationId xmlns:a16="http://schemas.microsoft.com/office/drawing/2014/main" id="{06339D48-128A-4C7C-9471-28357EDF1A55}"/>
              </a:ext>
            </a:extLst>
          </p:cNvPr>
          <p:cNvSpPr/>
          <p:nvPr/>
        </p:nvSpPr>
        <p:spPr>
          <a:xfrm>
            <a:off x="609313" y="4689778"/>
            <a:ext cx="10969031" cy="37917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2740967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805070" cy="611122"/>
            <a:chOff x="-1235" y="-815"/>
            <a:chExt cx="10805070"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69686" cy="584775"/>
            </a:xfrm>
            <a:prstGeom prst="rect">
              <a:avLst/>
            </a:prstGeom>
            <a:noFill/>
          </p:spPr>
          <p:txBody>
            <a:bodyPr wrap="square">
              <a:spAutoFit/>
            </a:bodyPr>
            <a:lstStyle/>
            <a:p>
              <a:r>
                <a:rPr lang="en-GB" sz="3200" dirty="0">
                  <a:solidFill>
                    <a:srgbClr val="595959"/>
                  </a:solidFill>
                </a:rPr>
                <a:t>10. Create complete record</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45" name="grid2">
            <a:extLst>
              <a:ext uri="{FF2B5EF4-FFF2-40B4-BE49-F238E27FC236}">
                <a16:creationId xmlns:a16="http://schemas.microsoft.com/office/drawing/2014/main" id="{0E781746-3482-4A9A-9B48-A15C519A4C57}"/>
              </a:ext>
            </a:extLst>
          </p:cNvPr>
          <p:cNvSpPr txBox="1"/>
          <p:nvPr/>
        </p:nvSpPr>
        <p:spPr>
          <a:xfrm>
            <a:off x="6199795" y="1663547"/>
            <a:ext cx="5650682" cy="4986163"/>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6" name="grid1">
            <a:extLst>
              <a:ext uri="{FF2B5EF4-FFF2-40B4-BE49-F238E27FC236}">
                <a16:creationId xmlns:a16="http://schemas.microsoft.com/office/drawing/2014/main" id="{D42143B4-460C-4001-A627-19D5FB4E2728}"/>
              </a:ext>
            </a:extLst>
          </p:cNvPr>
          <p:cNvSpPr txBox="1"/>
          <p:nvPr/>
        </p:nvSpPr>
        <p:spPr>
          <a:xfrm>
            <a:off x="341523" y="1663546"/>
            <a:ext cx="5752701" cy="4986163"/>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4" name="grid1">
            <a:extLst>
              <a:ext uri="{FF2B5EF4-FFF2-40B4-BE49-F238E27FC236}">
                <a16:creationId xmlns:a16="http://schemas.microsoft.com/office/drawing/2014/main" id="{0A2110F6-2514-415E-9EDC-F53DB47E816B}"/>
              </a:ext>
            </a:extLst>
          </p:cNvPr>
          <p:cNvSpPr txBox="1"/>
          <p:nvPr/>
        </p:nvSpPr>
        <p:spPr>
          <a:xfrm>
            <a:off x="341523" y="797556"/>
            <a:ext cx="11508954" cy="776067"/>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451" y="874601"/>
            <a:ext cx="627603" cy="627603"/>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221425" y="971216"/>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Team leader</a:t>
            </a:r>
          </a:p>
        </p:txBody>
      </p:sp>
      <p:sp>
        <p:nvSpPr>
          <p:cNvPr id="17" name="Rectangle: Rounded Corners 16">
            <a:extLst>
              <a:ext uri="{FF2B5EF4-FFF2-40B4-BE49-F238E27FC236}">
                <a16:creationId xmlns:a16="http://schemas.microsoft.com/office/drawing/2014/main" id="{FDA86935-5910-4E6C-8367-F8E815476F88}"/>
              </a:ext>
            </a:extLst>
          </p:cNvPr>
          <p:cNvSpPr/>
          <p:nvPr/>
        </p:nvSpPr>
        <p:spPr>
          <a:xfrm>
            <a:off x="6595425" y="2576966"/>
            <a:ext cx="2253600" cy="667358"/>
          </a:xfrm>
          <a:prstGeom prst="roundRect">
            <a:avLst/>
          </a:prstGeom>
          <a:solidFill>
            <a:srgbClr val="44B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2000" dirty="0">
                <a:latin typeface="Atkinson Hyperlegible" pitchFamily="50" charset="0"/>
              </a:rPr>
              <a:t>Interviewer 1 </a:t>
            </a:r>
          </a:p>
          <a:p>
            <a:pPr algn="ctr">
              <a:lnSpc>
                <a:spcPct val="80000"/>
              </a:lnSpc>
            </a:pPr>
            <a:r>
              <a:rPr lang="en-US" sz="2000" dirty="0">
                <a:latin typeface="Atkinson Hyperlegible" pitchFamily="50" charset="0"/>
              </a:rPr>
              <a:t>data file</a:t>
            </a:r>
          </a:p>
        </p:txBody>
      </p:sp>
      <p:sp>
        <p:nvSpPr>
          <p:cNvPr id="22" name="Right Brace 21">
            <a:extLst>
              <a:ext uri="{FF2B5EF4-FFF2-40B4-BE49-F238E27FC236}">
                <a16:creationId xmlns:a16="http://schemas.microsoft.com/office/drawing/2014/main" id="{AD2F4812-46C1-4D3A-B45B-81355E924FF3}"/>
              </a:ext>
            </a:extLst>
          </p:cNvPr>
          <p:cNvSpPr/>
          <p:nvPr/>
        </p:nvSpPr>
        <p:spPr>
          <a:xfrm>
            <a:off x="8849025" y="2882055"/>
            <a:ext cx="507987" cy="2648412"/>
          </a:xfrm>
          <a:prstGeom prst="rightBrace">
            <a:avLst>
              <a:gd name="adj1" fmla="val 8333"/>
              <a:gd name="adj2" fmla="val 50996"/>
            </a:avLst>
          </a:prstGeom>
          <a:ln w="28575">
            <a:solidFill>
              <a:srgbClr val="557DBF"/>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0BEF51-1C89-4767-B22C-167CB4EB1B74}"/>
              </a:ext>
            </a:extLst>
          </p:cNvPr>
          <p:cNvSpPr/>
          <p:nvPr/>
        </p:nvSpPr>
        <p:spPr>
          <a:xfrm>
            <a:off x="9546225" y="3918260"/>
            <a:ext cx="2146445" cy="576000"/>
          </a:xfrm>
          <a:prstGeom prst="round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2000" dirty="0">
                <a:latin typeface="Atkinson Hyperlegible" pitchFamily="50" charset="0"/>
              </a:rPr>
              <a:t>Combined </a:t>
            </a:r>
          </a:p>
          <a:p>
            <a:pPr algn="ctr">
              <a:lnSpc>
                <a:spcPct val="80000"/>
              </a:lnSpc>
            </a:pPr>
            <a:r>
              <a:rPr lang="en-US" sz="2000" dirty="0">
                <a:latin typeface="Atkinson Hyperlegible" pitchFamily="50" charset="0"/>
              </a:rPr>
              <a:t>facility data file</a:t>
            </a:r>
          </a:p>
        </p:txBody>
      </p:sp>
      <p:sp>
        <p:nvSpPr>
          <p:cNvPr id="27" name="Right Brace 26">
            <a:extLst>
              <a:ext uri="{FF2B5EF4-FFF2-40B4-BE49-F238E27FC236}">
                <a16:creationId xmlns:a16="http://schemas.microsoft.com/office/drawing/2014/main" id="{D48758FE-1BF3-4AD1-BB44-8DDD33533E06}"/>
              </a:ext>
            </a:extLst>
          </p:cNvPr>
          <p:cNvSpPr/>
          <p:nvPr/>
        </p:nvSpPr>
        <p:spPr>
          <a:xfrm>
            <a:off x="5847257" y="1991480"/>
            <a:ext cx="457564" cy="1873292"/>
          </a:xfrm>
          <a:prstGeom prst="rightBrace">
            <a:avLst>
              <a:gd name="adj1" fmla="val 8333"/>
              <a:gd name="adj2" fmla="val 50996"/>
            </a:avLst>
          </a:prstGeom>
          <a:ln w="28575">
            <a:solidFill>
              <a:srgbClr val="557DBF"/>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E99A00CD-2949-4264-9118-30BFA2CFE5E5}"/>
              </a:ext>
            </a:extLst>
          </p:cNvPr>
          <p:cNvSpPr/>
          <p:nvPr/>
        </p:nvSpPr>
        <p:spPr>
          <a:xfrm>
            <a:off x="3391083" y="1959486"/>
            <a:ext cx="2484000" cy="612000"/>
          </a:xfrm>
          <a:prstGeom prst="round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2000" dirty="0">
                <a:latin typeface="Atkinson Hyperlegible" pitchFamily="50" charset="0"/>
              </a:rPr>
              <a:t>Facility Identifiers</a:t>
            </a:r>
          </a:p>
        </p:txBody>
      </p:sp>
      <p:sp>
        <p:nvSpPr>
          <p:cNvPr id="29" name="Rectangle: Rounded Corners 28">
            <a:extLst>
              <a:ext uri="{FF2B5EF4-FFF2-40B4-BE49-F238E27FC236}">
                <a16:creationId xmlns:a16="http://schemas.microsoft.com/office/drawing/2014/main" id="{BB7BB460-94E9-4F8A-94CC-64AD98AE3744}"/>
              </a:ext>
            </a:extLst>
          </p:cNvPr>
          <p:cNvSpPr/>
          <p:nvPr/>
        </p:nvSpPr>
        <p:spPr>
          <a:xfrm>
            <a:off x="3391082" y="2602617"/>
            <a:ext cx="2484000" cy="612000"/>
          </a:xfrm>
          <a:prstGeom prst="round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2000" dirty="0">
                <a:latin typeface="Atkinson Hyperlegible" pitchFamily="50" charset="0"/>
              </a:rPr>
              <a:t>Health Workforce</a:t>
            </a:r>
          </a:p>
        </p:txBody>
      </p:sp>
      <p:sp>
        <p:nvSpPr>
          <p:cNvPr id="30" name="Rectangle: Rounded Corners 29">
            <a:extLst>
              <a:ext uri="{FF2B5EF4-FFF2-40B4-BE49-F238E27FC236}">
                <a16:creationId xmlns:a16="http://schemas.microsoft.com/office/drawing/2014/main" id="{4F243145-4C65-4DBF-90F2-B134F1B81DA9}"/>
              </a:ext>
            </a:extLst>
          </p:cNvPr>
          <p:cNvSpPr/>
          <p:nvPr/>
        </p:nvSpPr>
        <p:spPr>
          <a:xfrm>
            <a:off x="3419869" y="3252772"/>
            <a:ext cx="2484000" cy="612000"/>
          </a:xfrm>
          <a:prstGeom prst="roundRect">
            <a:avLst/>
          </a:prstGeom>
          <a:solidFill>
            <a:srgbClr val="557DB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80000"/>
              </a:lnSpc>
            </a:pPr>
            <a:r>
              <a:rPr lang="en-US" sz="2000" dirty="0">
                <a:latin typeface="Atkinson Hyperlegible" pitchFamily="50" charset="0"/>
              </a:rPr>
              <a:t>Systems to support staff</a:t>
            </a:r>
          </a:p>
        </p:txBody>
      </p:sp>
      <p:sp>
        <p:nvSpPr>
          <p:cNvPr id="31" name="Rectangle: Rounded Corners 30">
            <a:extLst>
              <a:ext uri="{FF2B5EF4-FFF2-40B4-BE49-F238E27FC236}">
                <a16:creationId xmlns:a16="http://schemas.microsoft.com/office/drawing/2014/main" id="{9E6947C4-0922-4F49-9B45-4507376516D7}"/>
              </a:ext>
            </a:extLst>
          </p:cNvPr>
          <p:cNvSpPr/>
          <p:nvPr/>
        </p:nvSpPr>
        <p:spPr>
          <a:xfrm>
            <a:off x="6595425" y="5055311"/>
            <a:ext cx="2253600" cy="667358"/>
          </a:xfrm>
          <a:prstGeom prst="roundRect">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2000" dirty="0">
                <a:latin typeface="Atkinson Hyperlegible" pitchFamily="50" charset="0"/>
              </a:rPr>
              <a:t>Interviewer 2 </a:t>
            </a:r>
          </a:p>
          <a:p>
            <a:pPr algn="ctr">
              <a:lnSpc>
                <a:spcPct val="80000"/>
              </a:lnSpc>
            </a:pPr>
            <a:r>
              <a:rPr lang="en-US" sz="2000" dirty="0">
                <a:latin typeface="Atkinson Hyperlegible" pitchFamily="50" charset="0"/>
              </a:rPr>
              <a:t>data file</a:t>
            </a:r>
          </a:p>
        </p:txBody>
      </p:sp>
      <p:sp>
        <p:nvSpPr>
          <p:cNvPr id="32" name="Right Brace 31">
            <a:extLst>
              <a:ext uri="{FF2B5EF4-FFF2-40B4-BE49-F238E27FC236}">
                <a16:creationId xmlns:a16="http://schemas.microsoft.com/office/drawing/2014/main" id="{CDB615BD-2F93-4935-B905-43CE1CA74F02}"/>
              </a:ext>
            </a:extLst>
          </p:cNvPr>
          <p:cNvSpPr/>
          <p:nvPr/>
        </p:nvSpPr>
        <p:spPr>
          <a:xfrm>
            <a:off x="5890653" y="4413656"/>
            <a:ext cx="457564" cy="2081622"/>
          </a:xfrm>
          <a:prstGeom prst="rightBrace">
            <a:avLst>
              <a:gd name="adj1" fmla="val 8333"/>
              <a:gd name="adj2" fmla="val 50996"/>
            </a:avLst>
          </a:prstGeom>
          <a:ln w="28575">
            <a:solidFill>
              <a:srgbClr val="557DBF"/>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51E242CE-51D1-4A68-B00E-1D8972F19DD1}"/>
              </a:ext>
            </a:extLst>
          </p:cNvPr>
          <p:cNvSpPr/>
          <p:nvPr/>
        </p:nvSpPr>
        <p:spPr>
          <a:xfrm>
            <a:off x="3406988" y="4408309"/>
            <a:ext cx="2484000" cy="612000"/>
          </a:xfrm>
          <a:prstGeom prst="round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2000" dirty="0">
                <a:latin typeface="Atkinson Hyperlegible" pitchFamily="50" charset="0"/>
              </a:rPr>
              <a:t>Facility beds and isolation units</a:t>
            </a:r>
          </a:p>
        </p:txBody>
      </p:sp>
      <p:sp>
        <p:nvSpPr>
          <p:cNvPr id="37" name="Rectangle: Rounded Corners 36">
            <a:extLst>
              <a:ext uri="{FF2B5EF4-FFF2-40B4-BE49-F238E27FC236}">
                <a16:creationId xmlns:a16="http://schemas.microsoft.com/office/drawing/2014/main" id="{4DB516DE-BD05-4F0E-A080-479D06448535}"/>
              </a:ext>
            </a:extLst>
          </p:cNvPr>
          <p:cNvSpPr/>
          <p:nvPr/>
        </p:nvSpPr>
        <p:spPr>
          <a:xfrm>
            <a:off x="3394219" y="5047775"/>
            <a:ext cx="2484000" cy="612000"/>
          </a:xfrm>
          <a:prstGeom prst="roundRect">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2000" dirty="0">
                <a:latin typeface="Atkinson Hyperlegible" pitchFamily="50" charset="0"/>
              </a:rPr>
              <a:t>Governance and management</a:t>
            </a:r>
          </a:p>
        </p:txBody>
      </p:sp>
      <p:sp>
        <p:nvSpPr>
          <p:cNvPr id="38" name="Rectangle: Rounded Corners 37">
            <a:extLst>
              <a:ext uri="{FF2B5EF4-FFF2-40B4-BE49-F238E27FC236}">
                <a16:creationId xmlns:a16="http://schemas.microsoft.com/office/drawing/2014/main" id="{A106A86E-41C9-4303-B61C-4094088D9BA6}"/>
              </a:ext>
            </a:extLst>
          </p:cNvPr>
          <p:cNvSpPr/>
          <p:nvPr/>
        </p:nvSpPr>
        <p:spPr>
          <a:xfrm>
            <a:off x="3394219" y="5697930"/>
            <a:ext cx="2484000" cy="792000"/>
          </a:xfrm>
          <a:prstGeom prst="roundRect">
            <a:avLst/>
          </a:prstGeom>
          <a:solidFill>
            <a:srgbClr val="557DB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80000"/>
              </a:lnSpc>
            </a:pPr>
            <a:r>
              <a:rPr lang="en-US" sz="2000" dirty="0">
                <a:latin typeface="Atkinson Hyperlegible" pitchFamily="50" charset="0"/>
              </a:rPr>
              <a:t>Systems for monitoring service quality</a:t>
            </a:r>
          </a:p>
        </p:txBody>
      </p:sp>
      <p:sp>
        <p:nvSpPr>
          <p:cNvPr id="39" name="Right Brace 38">
            <a:extLst>
              <a:ext uri="{FF2B5EF4-FFF2-40B4-BE49-F238E27FC236}">
                <a16:creationId xmlns:a16="http://schemas.microsoft.com/office/drawing/2014/main" id="{0121B670-F831-451F-82E5-737D31DB4554}"/>
              </a:ext>
            </a:extLst>
          </p:cNvPr>
          <p:cNvSpPr/>
          <p:nvPr/>
        </p:nvSpPr>
        <p:spPr>
          <a:xfrm rot="10800000">
            <a:off x="2924247" y="4408307"/>
            <a:ext cx="274096" cy="2081621"/>
          </a:xfrm>
          <a:prstGeom prst="rightBrace">
            <a:avLst>
              <a:gd name="adj1" fmla="val 8333"/>
              <a:gd name="adj2" fmla="val 50996"/>
            </a:avLst>
          </a:prstGeom>
          <a:ln w="28575">
            <a:solidFill>
              <a:srgbClr val="557DBF"/>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DC9F4E46-9699-443B-8DDD-1603C61A4D9C}"/>
              </a:ext>
            </a:extLst>
          </p:cNvPr>
          <p:cNvSpPr/>
          <p:nvPr/>
        </p:nvSpPr>
        <p:spPr>
          <a:xfrm>
            <a:off x="500233" y="2567196"/>
            <a:ext cx="2253914" cy="666000"/>
          </a:xfrm>
          <a:prstGeom prst="roundRect">
            <a:avLst/>
          </a:prstGeom>
          <a:solidFill>
            <a:srgbClr val="44B8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2000" dirty="0">
                <a:latin typeface="Atkinson Hyperlegible" pitchFamily="50" charset="0"/>
              </a:rPr>
              <a:t>Interviewer 1 assigned sections</a:t>
            </a:r>
          </a:p>
        </p:txBody>
      </p:sp>
      <p:sp>
        <p:nvSpPr>
          <p:cNvPr id="41" name="Rectangle: Rounded Corners 40">
            <a:extLst>
              <a:ext uri="{FF2B5EF4-FFF2-40B4-BE49-F238E27FC236}">
                <a16:creationId xmlns:a16="http://schemas.microsoft.com/office/drawing/2014/main" id="{D26F298D-6742-4B7F-90AE-F6B579C9FEEC}"/>
              </a:ext>
            </a:extLst>
          </p:cNvPr>
          <p:cNvSpPr/>
          <p:nvPr/>
        </p:nvSpPr>
        <p:spPr>
          <a:xfrm>
            <a:off x="477451" y="5111443"/>
            <a:ext cx="2253600" cy="666000"/>
          </a:xfrm>
          <a:prstGeom prst="roundRect">
            <a:avLst/>
          </a:prstGeom>
          <a:solidFill>
            <a:srgbClr val="31B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2000" dirty="0">
                <a:latin typeface="Atkinson Hyperlegible" pitchFamily="50" charset="0"/>
              </a:rPr>
              <a:t>Interviewer 2 assigned sections</a:t>
            </a:r>
          </a:p>
        </p:txBody>
      </p:sp>
      <p:sp>
        <p:nvSpPr>
          <p:cNvPr id="42" name="assignments">
            <a:extLst>
              <a:ext uri="{FF2B5EF4-FFF2-40B4-BE49-F238E27FC236}">
                <a16:creationId xmlns:a16="http://schemas.microsoft.com/office/drawing/2014/main" id="{7885E26D-076D-40B4-BC40-227437CAE23C}"/>
              </a:ext>
            </a:extLst>
          </p:cNvPr>
          <p:cNvSpPr txBox="1"/>
          <p:nvPr/>
        </p:nvSpPr>
        <p:spPr>
          <a:xfrm>
            <a:off x="477451" y="1698436"/>
            <a:ext cx="2148789" cy="461665"/>
          </a:xfrm>
          <a:prstGeom prst="rect">
            <a:avLst/>
          </a:prstGeom>
          <a:noFill/>
        </p:spPr>
        <p:txBody>
          <a:bodyPr wrap="square" rtlCol="0">
            <a:spAutoFit/>
          </a:bodyPr>
          <a:lstStyle/>
          <a:p>
            <a:r>
              <a:rPr lang="en-US" sz="2400" b="1" dirty="0">
                <a:solidFill>
                  <a:schemeClr val="tx1">
                    <a:lumMod val="65000"/>
                    <a:lumOff val="35000"/>
                  </a:schemeClr>
                </a:solidFill>
                <a:latin typeface="+mj-lt"/>
                <a:ea typeface="+mj-ea"/>
                <a:cs typeface="+mj-cs"/>
              </a:rPr>
              <a:t>Assignments</a:t>
            </a:r>
          </a:p>
        </p:txBody>
      </p:sp>
      <p:sp>
        <p:nvSpPr>
          <p:cNvPr id="43" name="data files">
            <a:extLst>
              <a:ext uri="{FF2B5EF4-FFF2-40B4-BE49-F238E27FC236}">
                <a16:creationId xmlns:a16="http://schemas.microsoft.com/office/drawing/2014/main" id="{FCB1DF44-245A-41E7-B833-6F2ACD09E1B2}"/>
              </a:ext>
            </a:extLst>
          </p:cNvPr>
          <p:cNvSpPr txBox="1"/>
          <p:nvPr/>
        </p:nvSpPr>
        <p:spPr>
          <a:xfrm>
            <a:off x="6244759" y="1698436"/>
            <a:ext cx="1767155" cy="461665"/>
          </a:xfrm>
          <a:prstGeom prst="rect">
            <a:avLst/>
          </a:prstGeom>
          <a:noFill/>
        </p:spPr>
        <p:txBody>
          <a:bodyPr wrap="square" rtlCol="0">
            <a:spAutoFit/>
          </a:bodyPr>
          <a:lstStyle>
            <a:defPPr>
              <a:defRPr lang="en-US"/>
            </a:defPPr>
            <a:lvl1pPr>
              <a:defRPr sz="2400" b="1">
                <a:solidFill>
                  <a:schemeClr val="tx1">
                    <a:lumMod val="65000"/>
                    <a:lumOff val="35000"/>
                  </a:schemeClr>
                </a:solidFill>
                <a:latin typeface="+mj-lt"/>
                <a:ea typeface="+mj-ea"/>
                <a:cs typeface="+mj-cs"/>
              </a:defRPr>
            </a:lvl1pPr>
          </a:lstStyle>
          <a:p>
            <a:r>
              <a:rPr lang="en-US" dirty="0"/>
              <a:t>Data files</a:t>
            </a:r>
          </a:p>
        </p:txBody>
      </p:sp>
      <p:sp>
        <p:nvSpPr>
          <p:cNvPr id="44" name="Right Brace 43">
            <a:extLst>
              <a:ext uri="{FF2B5EF4-FFF2-40B4-BE49-F238E27FC236}">
                <a16:creationId xmlns:a16="http://schemas.microsoft.com/office/drawing/2014/main" id="{6FEADF84-6F37-4A72-9246-A241B70ADBA9}"/>
              </a:ext>
            </a:extLst>
          </p:cNvPr>
          <p:cNvSpPr/>
          <p:nvPr/>
        </p:nvSpPr>
        <p:spPr>
          <a:xfrm rot="10800000">
            <a:off x="2924248" y="2017332"/>
            <a:ext cx="247692" cy="1847439"/>
          </a:xfrm>
          <a:prstGeom prst="rightBrace">
            <a:avLst>
              <a:gd name="adj1" fmla="val 8333"/>
              <a:gd name="adj2" fmla="val 50996"/>
            </a:avLst>
          </a:prstGeom>
          <a:ln w="28575">
            <a:solidFill>
              <a:srgbClr val="557DBF"/>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912053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4" grpId="0" animBg="1"/>
      <p:bldP spid="26" grpId="0"/>
      <p:bldP spid="17" grpId="0" animBg="1"/>
      <p:bldP spid="22" grpId="0" animBg="1"/>
      <p:bldP spid="23" grpId="0" animBg="1"/>
      <p:bldP spid="27" grpId="0" animBg="1"/>
      <p:bldP spid="28" grpId="0" animBg="1"/>
      <p:bldP spid="29" grpId="0" animBg="1"/>
      <p:bldP spid="30" grpId="0" animBg="1"/>
      <p:bldP spid="31" grpId="0" animBg="1"/>
      <p:bldP spid="32" grpId="0" animBg="1"/>
      <p:bldP spid="33" grpId="0" animBg="1"/>
      <p:bldP spid="37" grpId="0" animBg="1"/>
      <p:bldP spid="38" grpId="0" animBg="1"/>
      <p:bldP spid="39" grpId="0" animBg="1"/>
      <p:bldP spid="40" grpId="0" animBg="1"/>
      <p:bldP spid="41" grpId="0" animBg="1"/>
      <p:bldP spid="42" grpId="0"/>
      <p:bldP spid="43" grpId="0"/>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805070" cy="611122"/>
            <a:chOff x="-1235" y="-815"/>
            <a:chExt cx="10805070"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69686" cy="584775"/>
            </a:xfrm>
            <a:prstGeom prst="rect">
              <a:avLst/>
            </a:prstGeom>
            <a:noFill/>
          </p:spPr>
          <p:txBody>
            <a:bodyPr wrap="square">
              <a:spAutoFit/>
            </a:bodyPr>
            <a:lstStyle/>
            <a:p>
              <a:r>
                <a:rPr lang="en-GB" sz="3200" dirty="0">
                  <a:solidFill>
                    <a:srgbClr val="595959"/>
                  </a:solidFill>
                </a:rPr>
                <a:t>10. Create complete record</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 name="sshot1">
            <a:extLst>
              <a:ext uri="{FF2B5EF4-FFF2-40B4-BE49-F238E27FC236}">
                <a16:creationId xmlns:a16="http://schemas.microsoft.com/office/drawing/2014/main" id="{6BD8E188-1029-4D21-ABAA-0CA458897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59" y="2167461"/>
            <a:ext cx="2909477" cy="4457769"/>
          </a:xfrm>
          <a:prstGeom prst="rect">
            <a:avLst/>
          </a:prstGeom>
        </p:spPr>
      </p:pic>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3655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Team leader</a:t>
            </a:r>
          </a:p>
        </p:txBody>
      </p:sp>
      <p:sp>
        <p:nvSpPr>
          <p:cNvPr id="18" name="1highlight">
            <a:extLst>
              <a:ext uri="{FF2B5EF4-FFF2-40B4-BE49-F238E27FC236}">
                <a16:creationId xmlns:a16="http://schemas.microsoft.com/office/drawing/2014/main" id="{85868311-9C85-4E24-BBD3-E01F6A978D79}"/>
              </a:ext>
            </a:extLst>
          </p:cNvPr>
          <p:cNvSpPr/>
          <p:nvPr/>
        </p:nvSpPr>
        <p:spPr>
          <a:xfrm>
            <a:off x="972488" y="4034602"/>
            <a:ext cx="2429618" cy="28342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a:extLst>
              <a:ext uri="{FF2B5EF4-FFF2-40B4-BE49-F238E27FC236}">
                <a16:creationId xmlns:a16="http://schemas.microsoft.com/office/drawing/2014/main" id="{ABCA921D-123B-4D75-91A5-5173AA928FDD}"/>
              </a:ext>
            </a:extLst>
          </p:cNvPr>
          <p:cNvSpPr/>
          <p:nvPr/>
        </p:nvSpPr>
        <p:spPr>
          <a:xfrm>
            <a:off x="3943303" y="2971790"/>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AEB29A82-A1E1-4D98-940A-7FC804E5A8FD}"/>
              </a:ext>
            </a:extLst>
          </p:cNvPr>
          <p:cNvSpPr/>
          <p:nvPr/>
        </p:nvSpPr>
        <p:spPr>
          <a:xfrm rot="5400000">
            <a:off x="9181662" y="4373220"/>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0AD7FB51-B589-4B19-8CBC-C921F853E7E9}"/>
              </a:ext>
            </a:extLst>
          </p:cNvPr>
          <p:cNvPicPr>
            <a:picLocks noChangeAspect="1"/>
          </p:cNvPicPr>
          <p:nvPr/>
        </p:nvPicPr>
        <p:blipFill rotWithShape="1">
          <a:blip r:embed="rId7">
            <a:extLst>
              <a:ext uri="{28A0092B-C50C-407E-A947-70E740481C1C}">
                <a14:useLocalDpi xmlns:a14="http://schemas.microsoft.com/office/drawing/2010/main" val="0"/>
              </a:ext>
            </a:extLst>
          </a:blip>
          <a:srcRect l="42339" t="21943" r="6270" b="42782"/>
          <a:stretch/>
        </p:blipFill>
        <p:spPr bwMode="auto">
          <a:xfrm>
            <a:off x="4701855" y="2200902"/>
            <a:ext cx="6658875" cy="2127883"/>
          </a:xfrm>
          <a:prstGeom prst="rect">
            <a:avLst/>
          </a:prstGeom>
          <a:noFill/>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B1824616-B813-4646-8DD0-15C937A528BB}"/>
              </a:ext>
            </a:extLst>
          </p:cNvPr>
          <p:cNvPicPr>
            <a:picLocks noChangeAspect="1"/>
          </p:cNvPicPr>
          <p:nvPr/>
        </p:nvPicPr>
        <p:blipFill rotWithShape="1">
          <a:blip r:embed="rId7">
            <a:extLst>
              <a:ext uri="{28A0092B-C50C-407E-A947-70E740481C1C}">
                <a14:useLocalDpi xmlns:a14="http://schemas.microsoft.com/office/drawing/2010/main" val="0"/>
              </a:ext>
            </a:extLst>
          </a:blip>
          <a:srcRect l="66306" t="69265" r="4832" b="2553"/>
          <a:stretch/>
        </p:blipFill>
        <p:spPr bwMode="auto">
          <a:xfrm>
            <a:off x="7525366" y="5003760"/>
            <a:ext cx="3835365" cy="1690940"/>
          </a:xfrm>
          <a:prstGeom prst="rect">
            <a:avLst/>
          </a:prstGeom>
          <a:noFill/>
          <a:ln>
            <a:noFill/>
          </a:ln>
          <a:extLst>
            <a:ext uri="{53640926-AAD7-44D8-BBD7-CCE9431645EC}">
              <a14:shadowObscured xmlns:a14="http://schemas.microsoft.com/office/drawing/2010/main"/>
            </a:ext>
          </a:extLst>
        </p:spPr>
      </p:pic>
      <p:sp>
        <p:nvSpPr>
          <p:cNvPr id="3" name="1highlight">
            <a:extLst>
              <a:ext uri="{FF2B5EF4-FFF2-40B4-BE49-F238E27FC236}">
                <a16:creationId xmlns:a16="http://schemas.microsoft.com/office/drawing/2014/main" id="{06B1C03B-08F1-EE80-98D3-7B4FC890375B}"/>
              </a:ext>
            </a:extLst>
          </p:cNvPr>
          <p:cNvSpPr/>
          <p:nvPr/>
        </p:nvSpPr>
        <p:spPr>
          <a:xfrm>
            <a:off x="7569835" y="5003760"/>
            <a:ext cx="3736920" cy="162147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4411782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18" grpId="0" animBg="1"/>
      <p:bldP spid="34" grpId="0" animBg="1"/>
      <p:bldP spid="15"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8502"/>
            <a:chOff x="-1235" y="-815"/>
            <a:chExt cx="11979875" cy="61850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32912"/>
              <a:ext cx="11244490" cy="584775"/>
            </a:xfrm>
            <a:prstGeom prst="rect">
              <a:avLst/>
            </a:prstGeom>
            <a:noFill/>
          </p:spPr>
          <p:txBody>
            <a:bodyPr wrap="square">
              <a:spAutoFit/>
            </a:bodyPr>
            <a:lstStyle/>
            <a:p>
              <a:r>
                <a:rPr lang="en-GB" sz="3200" dirty="0">
                  <a:solidFill>
                    <a:srgbClr val="595959"/>
                  </a:solidFill>
                </a:rPr>
                <a:t>11. View reports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8" name="Picture 7">
            <a:extLst>
              <a:ext uri="{FF2B5EF4-FFF2-40B4-BE49-F238E27FC236}">
                <a16:creationId xmlns:a16="http://schemas.microsoft.com/office/drawing/2014/main" id="{67D09EFB-ECE5-4E44-A904-A797F0D38EAF}"/>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7" name="highlight1">
            <a:extLst>
              <a:ext uri="{FF2B5EF4-FFF2-40B4-BE49-F238E27FC236}">
                <a16:creationId xmlns:a16="http://schemas.microsoft.com/office/drawing/2014/main" id="{06339D48-128A-4C7C-9471-28357EDF1A55}"/>
              </a:ext>
            </a:extLst>
          </p:cNvPr>
          <p:cNvSpPr/>
          <p:nvPr/>
        </p:nvSpPr>
        <p:spPr>
          <a:xfrm>
            <a:off x="611484" y="5075368"/>
            <a:ext cx="10969031" cy="37917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5390739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595959"/>
                  </a:solidFill>
                  <a:effectLst/>
                  <a:uLnTx/>
                  <a:uFillTx/>
                  <a:latin typeface="Atkinson Hyperlegible"/>
                  <a:ea typeface="+mn-ea"/>
                  <a:cs typeface="+mn-cs"/>
                </a:rPr>
                <a:t>11. View reports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4" name="grid1">
            <a:extLst>
              <a:ext uri="{FF2B5EF4-FFF2-40B4-BE49-F238E27FC236}">
                <a16:creationId xmlns:a16="http://schemas.microsoft.com/office/drawing/2014/main" id="{606B5A68-C6E5-496D-8BFB-1E4DC63C5751}"/>
              </a:ext>
            </a:extLst>
          </p:cNvPr>
          <p:cNvSpPr txBox="1"/>
          <p:nvPr/>
        </p:nvSpPr>
        <p:spPr>
          <a:xfrm>
            <a:off x="734149" y="725252"/>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5" name="Picture 14">
            <a:extLst>
              <a:ext uri="{FF2B5EF4-FFF2-40B4-BE49-F238E27FC236}">
                <a16:creationId xmlns:a16="http://schemas.microsoft.com/office/drawing/2014/main" id="{93C890E8-2FB3-44B2-A860-397298CEA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04826"/>
            <a:ext cx="955830" cy="955830"/>
          </a:xfrm>
          <a:prstGeom prst="rect">
            <a:avLst/>
          </a:prstGeom>
        </p:spPr>
      </p:pic>
      <p:sp>
        <p:nvSpPr>
          <p:cNvPr id="18" name="caption1">
            <a:extLst>
              <a:ext uri="{FF2B5EF4-FFF2-40B4-BE49-F238E27FC236}">
                <a16:creationId xmlns:a16="http://schemas.microsoft.com/office/drawing/2014/main" id="{AF4685AE-A1DA-41A0-A84E-B9D9591387F3}"/>
              </a:ext>
            </a:extLst>
          </p:cNvPr>
          <p:cNvSpPr txBox="1"/>
          <p:nvPr/>
        </p:nvSpPr>
        <p:spPr>
          <a:xfrm>
            <a:off x="1998647" y="1064246"/>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Generating reports</a:t>
            </a:r>
          </a:p>
        </p:txBody>
      </p:sp>
      <p:pic>
        <p:nvPicPr>
          <p:cNvPr id="16" name="sshot2">
            <a:extLst>
              <a:ext uri="{FF2B5EF4-FFF2-40B4-BE49-F238E27FC236}">
                <a16:creationId xmlns:a16="http://schemas.microsoft.com/office/drawing/2014/main" id="{1F4AA74C-72AB-4FEF-9294-6CA167C66B6F}"/>
              </a:ext>
            </a:extLst>
          </p:cNvPr>
          <p:cNvPicPr>
            <a:picLocks noChangeAspect="1"/>
          </p:cNvPicPr>
          <p:nvPr/>
        </p:nvPicPr>
        <p:blipFill>
          <a:blip r:embed="rId6"/>
          <a:stretch>
            <a:fillRect/>
          </a:stretch>
        </p:blipFill>
        <p:spPr>
          <a:xfrm>
            <a:off x="6465043" y="2580064"/>
            <a:ext cx="4143775" cy="3274748"/>
          </a:xfrm>
          <a:prstGeom prst="rect">
            <a:avLst/>
          </a:prstGeom>
        </p:spPr>
      </p:pic>
      <p:sp>
        <p:nvSpPr>
          <p:cNvPr id="17" name="1highlight">
            <a:extLst>
              <a:ext uri="{FF2B5EF4-FFF2-40B4-BE49-F238E27FC236}">
                <a16:creationId xmlns:a16="http://schemas.microsoft.com/office/drawing/2014/main" id="{1A423374-2AE5-4F79-AB89-11C64C11E380}"/>
              </a:ext>
            </a:extLst>
          </p:cNvPr>
          <p:cNvSpPr/>
          <p:nvPr/>
        </p:nvSpPr>
        <p:spPr>
          <a:xfrm>
            <a:off x="6732933" y="3166620"/>
            <a:ext cx="3610528" cy="61866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2highlight">
            <a:extLst>
              <a:ext uri="{FF2B5EF4-FFF2-40B4-BE49-F238E27FC236}">
                <a16:creationId xmlns:a16="http://schemas.microsoft.com/office/drawing/2014/main" id="{80E15A59-4858-4EA8-AAC6-E70E079D027B}"/>
              </a:ext>
            </a:extLst>
          </p:cNvPr>
          <p:cNvSpPr/>
          <p:nvPr/>
        </p:nvSpPr>
        <p:spPr>
          <a:xfrm>
            <a:off x="6731666" y="3799231"/>
            <a:ext cx="3610528" cy="61866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sshot1">
            <a:extLst>
              <a:ext uri="{FF2B5EF4-FFF2-40B4-BE49-F238E27FC236}">
                <a16:creationId xmlns:a16="http://schemas.microsoft.com/office/drawing/2014/main" id="{0040467B-4BA9-478F-9035-2C565D38FC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1118" y="2564704"/>
            <a:ext cx="2659853" cy="4075306"/>
          </a:xfrm>
          <a:prstGeom prst="rect">
            <a:avLst/>
          </a:prstGeom>
        </p:spPr>
      </p:pic>
      <p:sp>
        <p:nvSpPr>
          <p:cNvPr id="26" name="caption1">
            <a:extLst>
              <a:ext uri="{FF2B5EF4-FFF2-40B4-BE49-F238E27FC236}">
                <a16:creationId xmlns:a16="http://schemas.microsoft.com/office/drawing/2014/main" id="{4D77F146-7013-46F2-8D49-65D4932654FD}"/>
              </a:ext>
            </a:extLst>
          </p:cNvPr>
          <p:cNvSpPr txBox="1"/>
          <p:nvPr/>
        </p:nvSpPr>
        <p:spPr>
          <a:xfrm>
            <a:off x="1854271" y="2124700"/>
            <a:ext cx="3162300" cy="400110"/>
          </a:xfrm>
          <a:prstGeom prst="rect">
            <a:avLst/>
          </a:prstGeom>
          <a:noFill/>
        </p:spPr>
        <p:txBody>
          <a:bodyPr wrap="square" rtlCol="0">
            <a:spAutoFit/>
          </a:bodyPr>
          <a:lstStyle/>
          <a:p>
            <a:pPr algn="ctr"/>
            <a:r>
              <a:rPr lang="en-US" sz="2000" dirty="0">
                <a:solidFill>
                  <a:schemeClr val="tx1">
                    <a:lumMod val="65000"/>
                    <a:lumOff val="35000"/>
                  </a:schemeClr>
                </a:solidFill>
                <a:latin typeface="+mj-lt"/>
              </a:rPr>
              <a:t>Select “View reports”</a:t>
            </a:r>
          </a:p>
        </p:txBody>
      </p:sp>
      <p:sp>
        <p:nvSpPr>
          <p:cNvPr id="27" name="caption2">
            <a:extLst>
              <a:ext uri="{FF2B5EF4-FFF2-40B4-BE49-F238E27FC236}">
                <a16:creationId xmlns:a16="http://schemas.microsoft.com/office/drawing/2014/main" id="{1C2966E4-3879-430A-94A3-303FCC2F0504}"/>
              </a:ext>
            </a:extLst>
          </p:cNvPr>
          <p:cNvSpPr txBox="1"/>
          <p:nvPr/>
        </p:nvSpPr>
        <p:spPr>
          <a:xfrm>
            <a:off x="6919100" y="2140060"/>
            <a:ext cx="3162300" cy="400110"/>
          </a:xfrm>
          <a:prstGeom prst="rect">
            <a:avLst/>
          </a:prstGeom>
          <a:noFill/>
        </p:spPr>
        <p:txBody>
          <a:bodyPr wrap="square" rtlCol="0">
            <a:spAutoFit/>
          </a:bodyPr>
          <a:lstStyle/>
          <a:p>
            <a:pPr algn="ctr"/>
            <a:r>
              <a:rPr lang="en-US" sz="2000" dirty="0">
                <a:solidFill>
                  <a:schemeClr val="tx1">
                    <a:lumMod val="65000"/>
                    <a:lumOff val="35000"/>
                  </a:schemeClr>
                </a:solidFill>
                <a:latin typeface="+mj-lt"/>
              </a:rPr>
              <a:t>Select “report type”</a:t>
            </a:r>
          </a:p>
        </p:txBody>
      </p:sp>
      <p:sp>
        <p:nvSpPr>
          <p:cNvPr id="28" name="s1highlight">
            <a:extLst>
              <a:ext uri="{FF2B5EF4-FFF2-40B4-BE49-F238E27FC236}">
                <a16:creationId xmlns:a16="http://schemas.microsoft.com/office/drawing/2014/main" id="{7284A7F2-C605-4F6E-A7D6-68ADCDB38BB4}"/>
              </a:ext>
            </a:extLst>
          </p:cNvPr>
          <p:cNvSpPr/>
          <p:nvPr/>
        </p:nvSpPr>
        <p:spPr>
          <a:xfrm>
            <a:off x="2378775" y="4824942"/>
            <a:ext cx="2195167" cy="27508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2187732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17" grpId="0" animBg="1"/>
      <p:bldP spid="17" grpId="1" animBg="1"/>
      <p:bldP spid="20" grpId="0" animBg="1"/>
      <p:bldP spid="26" grpId="0"/>
      <p:bldP spid="27" grpId="0"/>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rid2">
            <a:extLst>
              <a:ext uri="{FF2B5EF4-FFF2-40B4-BE49-F238E27FC236}">
                <a16:creationId xmlns:a16="http://schemas.microsoft.com/office/drawing/2014/main" id="{894E5824-295E-B04A-4E33-BEE5833FCB04}"/>
              </a:ext>
            </a:extLst>
          </p:cNvPr>
          <p:cNvSpPr txBox="1"/>
          <p:nvPr/>
        </p:nvSpPr>
        <p:spPr>
          <a:xfrm>
            <a:off x="6199795" y="725252"/>
            <a:ext cx="5360074" cy="5836322"/>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595959"/>
                  </a:solidFill>
                  <a:effectLst/>
                  <a:uLnTx/>
                  <a:uFillTx/>
                  <a:latin typeface="Atkinson Hyperlegible"/>
                  <a:ea typeface="+mn-ea"/>
                  <a:cs typeface="+mn-cs"/>
                </a:rPr>
                <a:t>11. View reports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grid1">
            <a:extLst>
              <a:ext uri="{FF2B5EF4-FFF2-40B4-BE49-F238E27FC236}">
                <a16:creationId xmlns:a16="http://schemas.microsoft.com/office/drawing/2014/main" id="{8E3EE038-8A86-4A10-98CA-5E760A65891F}"/>
              </a:ext>
            </a:extLst>
          </p:cNvPr>
          <p:cNvSpPr txBox="1"/>
          <p:nvPr/>
        </p:nvSpPr>
        <p:spPr>
          <a:xfrm>
            <a:off x="734150" y="1927533"/>
            <a:ext cx="5360074" cy="463404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1" name="title1">
            <a:extLst>
              <a:ext uri="{FF2B5EF4-FFF2-40B4-BE49-F238E27FC236}">
                <a16:creationId xmlns:a16="http://schemas.microsoft.com/office/drawing/2014/main" id="{498F15EC-51FC-4EE6-8A4B-BB01A42C2E76}"/>
              </a:ext>
            </a:extLst>
          </p:cNvPr>
          <p:cNvSpPr txBox="1"/>
          <p:nvPr/>
        </p:nvSpPr>
        <p:spPr>
          <a:xfrm>
            <a:off x="1008669" y="2197211"/>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 General report </a:t>
            </a:r>
            <a:r>
              <a:rPr lang="en-GB" sz="2400" dirty="0">
                <a:solidFill>
                  <a:schemeClr val="tx1">
                    <a:lumMod val="65000"/>
                    <a:lumOff val="35000"/>
                  </a:schemeClr>
                </a:solidFill>
              </a:rPr>
              <a:t>(all facilities)</a:t>
            </a:r>
          </a:p>
        </p:txBody>
      </p:sp>
      <p:sp>
        <p:nvSpPr>
          <p:cNvPr id="22" name="textpara1">
            <a:extLst>
              <a:ext uri="{FF2B5EF4-FFF2-40B4-BE49-F238E27FC236}">
                <a16:creationId xmlns:a16="http://schemas.microsoft.com/office/drawing/2014/main" id="{AE9C9E03-EF90-4C6C-A65A-335D07393FB2}"/>
              </a:ext>
            </a:extLst>
          </p:cNvPr>
          <p:cNvSpPr txBox="1"/>
          <p:nvPr/>
        </p:nvSpPr>
        <p:spPr>
          <a:xfrm>
            <a:off x="1008669" y="3009739"/>
            <a:ext cx="4626491" cy="156966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Outlines the interview status of the assigned health facilities and shows if the GPS coordinates have been collected.</a:t>
            </a:r>
          </a:p>
        </p:txBody>
      </p:sp>
      <p:sp>
        <p:nvSpPr>
          <p:cNvPr id="14" name="grid1">
            <a:extLst>
              <a:ext uri="{FF2B5EF4-FFF2-40B4-BE49-F238E27FC236}">
                <a16:creationId xmlns:a16="http://schemas.microsoft.com/office/drawing/2014/main" id="{606B5A68-C6E5-496D-8BFB-1E4DC63C5751}"/>
              </a:ext>
            </a:extLst>
          </p:cNvPr>
          <p:cNvSpPr txBox="1"/>
          <p:nvPr/>
        </p:nvSpPr>
        <p:spPr>
          <a:xfrm>
            <a:off x="734150" y="725252"/>
            <a:ext cx="5360074"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5" name="Picture 14">
            <a:extLst>
              <a:ext uri="{FF2B5EF4-FFF2-40B4-BE49-F238E27FC236}">
                <a16:creationId xmlns:a16="http://schemas.microsoft.com/office/drawing/2014/main" id="{93C890E8-2FB3-44B2-A860-397298CEA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04826"/>
            <a:ext cx="955830" cy="955830"/>
          </a:xfrm>
          <a:prstGeom prst="rect">
            <a:avLst/>
          </a:prstGeom>
        </p:spPr>
      </p:pic>
      <p:sp>
        <p:nvSpPr>
          <p:cNvPr id="18" name="caption1">
            <a:extLst>
              <a:ext uri="{FF2B5EF4-FFF2-40B4-BE49-F238E27FC236}">
                <a16:creationId xmlns:a16="http://schemas.microsoft.com/office/drawing/2014/main" id="{AF4685AE-A1DA-41A0-A84E-B9D9591387F3}"/>
              </a:ext>
            </a:extLst>
          </p:cNvPr>
          <p:cNvSpPr txBox="1"/>
          <p:nvPr/>
        </p:nvSpPr>
        <p:spPr>
          <a:xfrm>
            <a:off x="1998647" y="1064246"/>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Team leader</a:t>
            </a:r>
          </a:p>
        </p:txBody>
      </p:sp>
      <p:pic>
        <p:nvPicPr>
          <p:cNvPr id="4" name="Picture 3">
            <a:extLst>
              <a:ext uri="{FF2B5EF4-FFF2-40B4-BE49-F238E27FC236}">
                <a16:creationId xmlns:a16="http://schemas.microsoft.com/office/drawing/2014/main" id="{E5DFB926-AFCD-498A-8942-4F9A099E9F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3253" y="931886"/>
            <a:ext cx="3615368" cy="5423053"/>
          </a:xfrm>
          <a:prstGeom prst="rect">
            <a:avLst/>
          </a:prstGeom>
        </p:spPr>
      </p:pic>
      <p:sp>
        <p:nvSpPr>
          <p:cNvPr id="2" name="1highlight">
            <a:extLst>
              <a:ext uri="{FF2B5EF4-FFF2-40B4-BE49-F238E27FC236}">
                <a16:creationId xmlns:a16="http://schemas.microsoft.com/office/drawing/2014/main" id="{26051E70-5E16-DA64-CB46-037D83B99602}"/>
              </a:ext>
            </a:extLst>
          </p:cNvPr>
          <p:cNvSpPr/>
          <p:nvPr/>
        </p:nvSpPr>
        <p:spPr>
          <a:xfrm>
            <a:off x="8882404" y="2689412"/>
            <a:ext cx="651511" cy="157778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1highlight">
            <a:extLst>
              <a:ext uri="{FF2B5EF4-FFF2-40B4-BE49-F238E27FC236}">
                <a16:creationId xmlns:a16="http://schemas.microsoft.com/office/drawing/2014/main" id="{8DEAEA73-2B04-8ADB-C6F3-498D0EDCCB70}"/>
              </a:ext>
            </a:extLst>
          </p:cNvPr>
          <p:cNvSpPr/>
          <p:nvPr/>
        </p:nvSpPr>
        <p:spPr>
          <a:xfrm>
            <a:off x="9533916" y="2689411"/>
            <a:ext cx="404956" cy="157778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9950497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 grpId="0" animBg="1"/>
      <p:bldP spid="2" grpId="1"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rid2">
            <a:extLst>
              <a:ext uri="{FF2B5EF4-FFF2-40B4-BE49-F238E27FC236}">
                <a16:creationId xmlns:a16="http://schemas.microsoft.com/office/drawing/2014/main" id="{894E5824-295E-B04A-4E33-BEE5833FCB04}"/>
              </a:ext>
            </a:extLst>
          </p:cNvPr>
          <p:cNvSpPr txBox="1"/>
          <p:nvPr/>
        </p:nvSpPr>
        <p:spPr>
          <a:xfrm>
            <a:off x="6199795" y="725251"/>
            <a:ext cx="5360074" cy="5750597"/>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595959"/>
                  </a:solidFill>
                  <a:effectLst/>
                  <a:uLnTx/>
                  <a:uFillTx/>
                  <a:latin typeface="Atkinson Hyperlegible"/>
                  <a:ea typeface="+mn-ea"/>
                  <a:cs typeface="+mn-cs"/>
                </a:rPr>
                <a:t>11. View reports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grid1">
            <a:extLst>
              <a:ext uri="{FF2B5EF4-FFF2-40B4-BE49-F238E27FC236}">
                <a16:creationId xmlns:a16="http://schemas.microsoft.com/office/drawing/2014/main" id="{8E3EE038-8A86-4A10-98CA-5E760A65891F}"/>
              </a:ext>
            </a:extLst>
          </p:cNvPr>
          <p:cNvSpPr txBox="1"/>
          <p:nvPr/>
        </p:nvSpPr>
        <p:spPr>
          <a:xfrm>
            <a:off x="734150" y="1927533"/>
            <a:ext cx="5360074" cy="463404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1" name="title1">
            <a:extLst>
              <a:ext uri="{FF2B5EF4-FFF2-40B4-BE49-F238E27FC236}">
                <a16:creationId xmlns:a16="http://schemas.microsoft.com/office/drawing/2014/main" id="{498F15EC-51FC-4EE6-8A4B-BB01A42C2E76}"/>
              </a:ext>
            </a:extLst>
          </p:cNvPr>
          <p:cNvSpPr txBox="1"/>
          <p:nvPr/>
        </p:nvSpPr>
        <p:spPr>
          <a:xfrm>
            <a:off x="1008669" y="2197211"/>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2. Individual facility report</a:t>
            </a:r>
            <a:endParaRPr lang="en-GB" sz="2400" dirty="0">
              <a:solidFill>
                <a:schemeClr val="tx1">
                  <a:lumMod val="65000"/>
                  <a:lumOff val="35000"/>
                </a:schemeClr>
              </a:solidFill>
            </a:endParaRPr>
          </a:p>
        </p:txBody>
      </p:sp>
      <p:sp>
        <p:nvSpPr>
          <p:cNvPr id="22" name="textpara1">
            <a:extLst>
              <a:ext uri="{FF2B5EF4-FFF2-40B4-BE49-F238E27FC236}">
                <a16:creationId xmlns:a16="http://schemas.microsoft.com/office/drawing/2014/main" id="{AE9C9E03-EF90-4C6C-A65A-335D07393FB2}"/>
              </a:ext>
            </a:extLst>
          </p:cNvPr>
          <p:cNvSpPr txBox="1"/>
          <p:nvPr/>
        </p:nvSpPr>
        <p:spPr>
          <a:xfrm>
            <a:off x="1008669" y="3009739"/>
            <a:ext cx="4626491" cy="1200329"/>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Shows the status and interview duration of each of the assigned sections for a single facility.</a:t>
            </a:r>
          </a:p>
        </p:txBody>
      </p:sp>
      <p:sp>
        <p:nvSpPr>
          <p:cNvPr id="14" name="grid1">
            <a:extLst>
              <a:ext uri="{FF2B5EF4-FFF2-40B4-BE49-F238E27FC236}">
                <a16:creationId xmlns:a16="http://schemas.microsoft.com/office/drawing/2014/main" id="{606B5A68-C6E5-496D-8BFB-1E4DC63C5751}"/>
              </a:ext>
            </a:extLst>
          </p:cNvPr>
          <p:cNvSpPr txBox="1"/>
          <p:nvPr/>
        </p:nvSpPr>
        <p:spPr>
          <a:xfrm>
            <a:off x="734150" y="725252"/>
            <a:ext cx="5360074"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5" name="Picture 14">
            <a:extLst>
              <a:ext uri="{FF2B5EF4-FFF2-40B4-BE49-F238E27FC236}">
                <a16:creationId xmlns:a16="http://schemas.microsoft.com/office/drawing/2014/main" id="{93C890E8-2FB3-44B2-A860-397298CEA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04826"/>
            <a:ext cx="955830" cy="955830"/>
          </a:xfrm>
          <a:prstGeom prst="rect">
            <a:avLst/>
          </a:prstGeom>
        </p:spPr>
      </p:pic>
      <p:sp>
        <p:nvSpPr>
          <p:cNvPr id="18" name="caption1">
            <a:extLst>
              <a:ext uri="{FF2B5EF4-FFF2-40B4-BE49-F238E27FC236}">
                <a16:creationId xmlns:a16="http://schemas.microsoft.com/office/drawing/2014/main" id="{AF4685AE-A1DA-41A0-A84E-B9D9591387F3}"/>
              </a:ext>
            </a:extLst>
          </p:cNvPr>
          <p:cNvSpPr txBox="1"/>
          <p:nvPr/>
        </p:nvSpPr>
        <p:spPr>
          <a:xfrm>
            <a:off x="1998647" y="1064246"/>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Team leader</a:t>
            </a:r>
          </a:p>
        </p:txBody>
      </p:sp>
      <p:pic>
        <p:nvPicPr>
          <p:cNvPr id="4" name="Picture 3">
            <a:extLst>
              <a:ext uri="{FF2B5EF4-FFF2-40B4-BE49-F238E27FC236}">
                <a16:creationId xmlns:a16="http://schemas.microsoft.com/office/drawing/2014/main" id="{E5DFB926-AFCD-498A-8942-4F9A099E9F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5104" y="871333"/>
            <a:ext cx="3573518" cy="5360277"/>
          </a:xfrm>
          <a:prstGeom prst="rect">
            <a:avLst/>
          </a:prstGeom>
        </p:spPr>
      </p:pic>
      <p:sp>
        <p:nvSpPr>
          <p:cNvPr id="2" name="1highlight">
            <a:extLst>
              <a:ext uri="{FF2B5EF4-FFF2-40B4-BE49-F238E27FC236}">
                <a16:creationId xmlns:a16="http://schemas.microsoft.com/office/drawing/2014/main" id="{4766D3BF-6B47-C619-F768-9A5E96618A76}"/>
              </a:ext>
            </a:extLst>
          </p:cNvPr>
          <p:cNvSpPr/>
          <p:nvPr/>
        </p:nvSpPr>
        <p:spPr>
          <a:xfrm>
            <a:off x="9281735" y="2411212"/>
            <a:ext cx="580009" cy="3133685"/>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1highlight">
            <a:extLst>
              <a:ext uri="{FF2B5EF4-FFF2-40B4-BE49-F238E27FC236}">
                <a16:creationId xmlns:a16="http://schemas.microsoft.com/office/drawing/2014/main" id="{9FC79D51-EFE3-6328-3D75-EA359F69CACC}"/>
              </a:ext>
            </a:extLst>
          </p:cNvPr>
          <p:cNvSpPr/>
          <p:nvPr/>
        </p:nvSpPr>
        <p:spPr>
          <a:xfrm>
            <a:off x="9884792" y="2411212"/>
            <a:ext cx="580008" cy="3133685"/>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9106871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 grpId="0" animBg="1"/>
      <p:bldP spid="2" grpId="1" animBg="1"/>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8502"/>
            <a:chOff x="-1235" y="-815"/>
            <a:chExt cx="11979875" cy="61850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32912"/>
              <a:ext cx="11244490" cy="584775"/>
            </a:xfrm>
            <a:prstGeom prst="rect">
              <a:avLst/>
            </a:prstGeom>
            <a:noFill/>
          </p:spPr>
          <p:txBody>
            <a:bodyPr wrap="square">
              <a:spAutoFit/>
            </a:bodyPr>
            <a:lstStyle/>
            <a:p>
              <a:r>
                <a:rPr lang="en-GB" sz="3200" dirty="0">
                  <a:solidFill>
                    <a:srgbClr val="595959"/>
                  </a:solidFill>
                </a:rPr>
                <a:t>12. Sync data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8" name="Picture 7">
            <a:extLst>
              <a:ext uri="{FF2B5EF4-FFF2-40B4-BE49-F238E27FC236}">
                <a16:creationId xmlns:a16="http://schemas.microsoft.com/office/drawing/2014/main" id="{67D09EFB-ECE5-4E44-A904-A797F0D38EAF}"/>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7" name="highlight1">
            <a:extLst>
              <a:ext uri="{FF2B5EF4-FFF2-40B4-BE49-F238E27FC236}">
                <a16:creationId xmlns:a16="http://schemas.microsoft.com/office/drawing/2014/main" id="{06339D48-128A-4C7C-9471-28357EDF1A55}"/>
              </a:ext>
            </a:extLst>
          </p:cNvPr>
          <p:cNvSpPr/>
          <p:nvPr/>
        </p:nvSpPr>
        <p:spPr>
          <a:xfrm>
            <a:off x="611484" y="5449941"/>
            <a:ext cx="10969031" cy="4000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4909923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rid2">
            <a:extLst>
              <a:ext uri="{FF2B5EF4-FFF2-40B4-BE49-F238E27FC236}">
                <a16:creationId xmlns:a16="http://schemas.microsoft.com/office/drawing/2014/main" id="{894E5824-295E-B04A-4E33-BEE5833FCB04}"/>
              </a:ext>
            </a:extLst>
          </p:cNvPr>
          <p:cNvSpPr txBox="1"/>
          <p:nvPr/>
        </p:nvSpPr>
        <p:spPr>
          <a:xfrm>
            <a:off x="6199795" y="1927534"/>
            <a:ext cx="5360074" cy="463404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595959"/>
                  </a:solidFill>
                  <a:effectLst/>
                  <a:uLnTx/>
                  <a:uFillTx/>
                  <a:latin typeface="Atkinson Hyperlegible"/>
                  <a:ea typeface="+mn-ea"/>
                  <a:cs typeface="+mn-cs"/>
                </a:rPr>
                <a:t>12. Sync data</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grid1">
            <a:extLst>
              <a:ext uri="{FF2B5EF4-FFF2-40B4-BE49-F238E27FC236}">
                <a16:creationId xmlns:a16="http://schemas.microsoft.com/office/drawing/2014/main" id="{8E3EE038-8A86-4A10-98CA-5E760A65891F}"/>
              </a:ext>
            </a:extLst>
          </p:cNvPr>
          <p:cNvSpPr txBox="1"/>
          <p:nvPr/>
        </p:nvSpPr>
        <p:spPr>
          <a:xfrm>
            <a:off x="734150" y="1927533"/>
            <a:ext cx="5360074" cy="4634040"/>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1" name="bulletText1">
            <a:extLst>
              <a:ext uri="{FF2B5EF4-FFF2-40B4-BE49-F238E27FC236}">
                <a16:creationId xmlns:a16="http://schemas.microsoft.com/office/drawing/2014/main" id="{498F15EC-51FC-4EE6-8A4B-BB01A42C2E76}"/>
              </a:ext>
            </a:extLst>
          </p:cNvPr>
          <p:cNvSpPr txBox="1"/>
          <p:nvPr/>
        </p:nvSpPr>
        <p:spPr>
          <a:xfrm>
            <a:off x="1339043" y="2996331"/>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assignments file</a:t>
            </a:r>
          </a:p>
        </p:txBody>
      </p:sp>
      <p:sp>
        <p:nvSpPr>
          <p:cNvPr id="22" name="bulletText2">
            <a:extLst>
              <a:ext uri="{FF2B5EF4-FFF2-40B4-BE49-F238E27FC236}">
                <a16:creationId xmlns:a16="http://schemas.microsoft.com/office/drawing/2014/main" id="{AE9C9E03-EF90-4C6C-A65A-335D07393FB2}"/>
              </a:ext>
            </a:extLst>
          </p:cNvPr>
          <p:cNvSpPr txBox="1"/>
          <p:nvPr/>
        </p:nvSpPr>
        <p:spPr>
          <a:xfrm>
            <a:off x="1339540" y="3835584"/>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original data collector data file</a:t>
            </a:r>
          </a:p>
        </p:txBody>
      </p:sp>
      <p:pic>
        <p:nvPicPr>
          <p:cNvPr id="24" name="bullet01">
            <a:extLst>
              <a:ext uri="{FF2B5EF4-FFF2-40B4-BE49-F238E27FC236}">
                <a16:creationId xmlns:a16="http://schemas.microsoft.com/office/drawing/2014/main" id="{19444835-E983-45AA-8E22-4D98A5ABA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146" y="3160303"/>
            <a:ext cx="117692" cy="122400"/>
          </a:xfrm>
          <a:prstGeom prst="rect">
            <a:avLst/>
          </a:prstGeom>
        </p:spPr>
      </p:pic>
      <p:pic>
        <p:nvPicPr>
          <p:cNvPr id="25" name="bullet02">
            <a:extLst>
              <a:ext uri="{FF2B5EF4-FFF2-40B4-BE49-F238E27FC236}">
                <a16:creationId xmlns:a16="http://schemas.microsoft.com/office/drawing/2014/main" id="{16EB21A0-EBA1-4B0C-B8C8-2FEDE5F81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146" y="3990274"/>
            <a:ext cx="117692" cy="122400"/>
          </a:xfrm>
          <a:prstGeom prst="rect">
            <a:avLst/>
          </a:prstGeom>
        </p:spPr>
      </p:pic>
      <p:sp>
        <p:nvSpPr>
          <p:cNvPr id="14" name="grid1">
            <a:extLst>
              <a:ext uri="{FF2B5EF4-FFF2-40B4-BE49-F238E27FC236}">
                <a16:creationId xmlns:a16="http://schemas.microsoft.com/office/drawing/2014/main" id="{606B5A68-C6E5-496D-8BFB-1E4DC63C5751}"/>
              </a:ext>
            </a:extLst>
          </p:cNvPr>
          <p:cNvSpPr txBox="1"/>
          <p:nvPr/>
        </p:nvSpPr>
        <p:spPr>
          <a:xfrm>
            <a:off x="734149" y="725252"/>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15" name="Picture 14">
            <a:extLst>
              <a:ext uri="{FF2B5EF4-FFF2-40B4-BE49-F238E27FC236}">
                <a16:creationId xmlns:a16="http://schemas.microsoft.com/office/drawing/2014/main" id="{93C890E8-2FB3-44B2-A860-397298CEA1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04826"/>
            <a:ext cx="955830" cy="955830"/>
          </a:xfrm>
          <a:prstGeom prst="rect">
            <a:avLst/>
          </a:prstGeom>
        </p:spPr>
      </p:pic>
      <p:sp>
        <p:nvSpPr>
          <p:cNvPr id="18" name="caption1">
            <a:extLst>
              <a:ext uri="{FF2B5EF4-FFF2-40B4-BE49-F238E27FC236}">
                <a16:creationId xmlns:a16="http://schemas.microsoft.com/office/drawing/2014/main" id="{AF4685AE-A1DA-41A0-A84E-B9D9591387F3}"/>
              </a:ext>
            </a:extLst>
          </p:cNvPr>
          <p:cNvSpPr txBox="1"/>
          <p:nvPr/>
        </p:nvSpPr>
        <p:spPr>
          <a:xfrm>
            <a:off x="1998647" y="921025"/>
            <a:ext cx="939553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sync option allows team leaders to send data directly to the server. </a:t>
            </a:r>
          </a:p>
        </p:txBody>
      </p:sp>
      <p:pic>
        <p:nvPicPr>
          <p:cNvPr id="16" name="Picture 15">
            <a:extLst>
              <a:ext uri="{FF2B5EF4-FFF2-40B4-BE49-F238E27FC236}">
                <a16:creationId xmlns:a16="http://schemas.microsoft.com/office/drawing/2014/main" id="{1F4AA74C-72AB-4FEF-9294-6CA167C66B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6086" y="2137604"/>
            <a:ext cx="2789675" cy="4274213"/>
          </a:xfrm>
          <a:prstGeom prst="rect">
            <a:avLst/>
          </a:prstGeom>
        </p:spPr>
      </p:pic>
      <p:sp>
        <p:nvSpPr>
          <p:cNvPr id="20" name="1highlight">
            <a:extLst>
              <a:ext uri="{FF2B5EF4-FFF2-40B4-BE49-F238E27FC236}">
                <a16:creationId xmlns:a16="http://schemas.microsoft.com/office/drawing/2014/main" id="{80E15A59-4858-4EA8-AAC6-E70E079D027B}"/>
              </a:ext>
            </a:extLst>
          </p:cNvPr>
          <p:cNvSpPr/>
          <p:nvPr/>
        </p:nvSpPr>
        <p:spPr>
          <a:xfrm>
            <a:off x="7857290" y="4204833"/>
            <a:ext cx="2296569" cy="30700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stemText">
            <a:extLst>
              <a:ext uri="{FF2B5EF4-FFF2-40B4-BE49-F238E27FC236}">
                <a16:creationId xmlns:a16="http://schemas.microsoft.com/office/drawing/2014/main" id="{6BCD1BDA-C311-4839-86F6-70E42FA7AAFE}"/>
              </a:ext>
            </a:extLst>
          </p:cNvPr>
          <p:cNvSpPr txBox="1"/>
          <p:nvPr/>
        </p:nvSpPr>
        <p:spPr>
          <a:xfrm>
            <a:off x="888483" y="2137604"/>
            <a:ext cx="474825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3 data files are sent to the server:</a:t>
            </a:r>
          </a:p>
        </p:txBody>
      </p:sp>
      <p:sp>
        <p:nvSpPr>
          <p:cNvPr id="27" name="bulletText2">
            <a:extLst>
              <a:ext uri="{FF2B5EF4-FFF2-40B4-BE49-F238E27FC236}">
                <a16:creationId xmlns:a16="http://schemas.microsoft.com/office/drawing/2014/main" id="{3E149D8B-D863-49DC-9D63-277F2A0F34BA}"/>
              </a:ext>
            </a:extLst>
          </p:cNvPr>
          <p:cNvSpPr txBox="1"/>
          <p:nvPr/>
        </p:nvSpPr>
        <p:spPr>
          <a:xfrm>
            <a:off x="1353394" y="4674837"/>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complete facility record</a:t>
            </a:r>
          </a:p>
        </p:txBody>
      </p:sp>
      <p:pic>
        <p:nvPicPr>
          <p:cNvPr id="28" name="bullet02">
            <a:extLst>
              <a:ext uri="{FF2B5EF4-FFF2-40B4-BE49-F238E27FC236}">
                <a16:creationId xmlns:a16="http://schemas.microsoft.com/office/drawing/2014/main" id="{4DD99DB3-2BFB-4D62-92B2-59A3F02A6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00" y="4829527"/>
            <a:ext cx="117692" cy="122400"/>
          </a:xfrm>
          <a:prstGeom prst="rect">
            <a:avLst/>
          </a:prstGeom>
        </p:spPr>
      </p:pic>
    </p:spTree>
    <p:custDataLst>
      <p:tags r:id="rId1"/>
    </p:custDataLst>
    <p:extLst>
      <p:ext uri="{BB962C8B-B14F-4D97-AF65-F5344CB8AC3E}">
        <p14:creationId xmlns:p14="http://schemas.microsoft.com/office/powerpoint/2010/main" val="37966537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 calcmode="lin" valueType="num">
                                      <p:cBhvr>
                                        <p:cTn id="23" dur="500" fill="hold"/>
                                        <p:tgtEl>
                                          <p:spTgt spid="24"/>
                                        </p:tgtEl>
                                        <p:attrNameLst>
                                          <p:attrName>style.rotation</p:attrName>
                                        </p:attrNameLst>
                                      </p:cBhvr>
                                      <p:tavLst>
                                        <p:tav tm="0">
                                          <p:val>
                                            <p:fltVal val="90"/>
                                          </p:val>
                                        </p:tav>
                                        <p:tav tm="100000">
                                          <p:val>
                                            <p:fltVal val="0"/>
                                          </p:val>
                                        </p:tav>
                                      </p:tavLst>
                                    </p:anim>
                                    <p:animEffect transition="in" filter="fade">
                                      <p:cBhvr>
                                        <p:cTn id="24" dur="500"/>
                                        <p:tgtEl>
                                          <p:spTgt spid="2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fltVal val="0"/>
                                          </p:val>
                                        </p:tav>
                                        <p:tav tm="100000">
                                          <p:val>
                                            <p:strVal val="#ppt_w"/>
                                          </p:val>
                                        </p:tav>
                                      </p:tavLst>
                                    </p:anim>
                                    <p:anim calcmode="lin" valueType="num">
                                      <p:cBhvr>
                                        <p:cTn id="34" dur="500" fill="hold"/>
                                        <p:tgtEl>
                                          <p:spTgt spid="25"/>
                                        </p:tgtEl>
                                        <p:attrNameLst>
                                          <p:attrName>ppt_h</p:attrName>
                                        </p:attrNameLst>
                                      </p:cBhvr>
                                      <p:tavLst>
                                        <p:tav tm="0">
                                          <p:val>
                                            <p:fltVal val="0"/>
                                          </p:val>
                                        </p:tav>
                                        <p:tav tm="100000">
                                          <p:val>
                                            <p:strVal val="#ppt_h"/>
                                          </p:val>
                                        </p:tav>
                                      </p:tavLst>
                                    </p:anim>
                                    <p:anim calcmode="lin" valueType="num">
                                      <p:cBhvr>
                                        <p:cTn id="35" dur="500" fill="hold"/>
                                        <p:tgtEl>
                                          <p:spTgt spid="25"/>
                                        </p:tgtEl>
                                        <p:attrNameLst>
                                          <p:attrName>style.rotation</p:attrName>
                                        </p:attrNameLst>
                                      </p:cBhvr>
                                      <p:tavLst>
                                        <p:tav tm="0">
                                          <p:val>
                                            <p:fltVal val="90"/>
                                          </p:val>
                                        </p:tav>
                                        <p:tav tm="100000">
                                          <p:val>
                                            <p:fltVal val="0"/>
                                          </p:val>
                                        </p:tav>
                                      </p:tavLst>
                                    </p:anim>
                                    <p:animEffect transition="in" filter="fade">
                                      <p:cBhvr>
                                        <p:cTn id="36" dur="500"/>
                                        <p:tgtEl>
                                          <p:spTgt spid="2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 calcmode="lin" valueType="num">
                                      <p:cBhvr>
                                        <p:cTn id="47" dur="500" fill="hold"/>
                                        <p:tgtEl>
                                          <p:spTgt spid="28"/>
                                        </p:tgtEl>
                                        <p:attrNameLst>
                                          <p:attrName>style.rotation</p:attrName>
                                        </p:attrNameLst>
                                      </p:cBhvr>
                                      <p:tavLst>
                                        <p:tav tm="0">
                                          <p:val>
                                            <p:fltVal val="90"/>
                                          </p:val>
                                        </p:tav>
                                        <p:tav tm="100000">
                                          <p:val>
                                            <p:fltVal val="0"/>
                                          </p:val>
                                        </p:tav>
                                      </p:tavLst>
                                    </p:anim>
                                    <p:animEffect transition="in" filter="fade">
                                      <p:cBhvr>
                                        <p:cTn id="48" dur="500"/>
                                        <p:tgtEl>
                                          <p:spTgt spid="2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8" grpId="0"/>
      <p:bldP spid="20" grpId="0" animBg="1"/>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463824"/>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803123" y="3130656"/>
            <a:ext cx="7474477"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the </a:t>
            </a:r>
            <a:r>
              <a:rPr lang="en-GB" sz="2400" dirty="0" err="1"/>
              <a:t>CSPro</a:t>
            </a:r>
            <a:r>
              <a:rPr lang="en-GB" sz="2400" dirty="0"/>
              <a:t> data collection tasks at the end of the day</a:t>
            </a:r>
          </a:p>
        </p:txBody>
      </p:sp>
      <p:sp>
        <p:nvSpPr>
          <p:cNvPr id="21" name="TextBox 20">
            <a:extLst>
              <a:ext uri="{FF2B5EF4-FFF2-40B4-BE49-F238E27FC236}">
                <a16:creationId xmlns:a16="http://schemas.microsoft.com/office/drawing/2014/main" id="{093F577F-609F-0B72-6156-D67874F46AC1}"/>
              </a:ext>
            </a:extLst>
          </p:cNvPr>
          <p:cNvSpPr txBox="1"/>
          <p:nvPr/>
        </p:nvSpPr>
        <p:spPr>
          <a:xfrm>
            <a:off x="3803123" y="3995419"/>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who is responsible for each task in the process</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303520"/>
            <a:ext cx="117692" cy="122400"/>
          </a:xfrm>
          <a:prstGeom prst="rect">
            <a:avLst/>
          </a:prstGeom>
        </p:spPr>
      </p:pic>
      <p:pic>
        <p:nvPicPr>
          <p:cNvPr id="15" name="bullet white">
            <a:extLst>
              <a:ext uri="{FF2B5EF4-FFF2-40B4-BE49-F238E27FC236}">
                <a16:creationId xmlns:a16="http://schemas.microsoft.com/office/drawing/2014/main" id="{D1121847-C67F-41F2-9ECA-39C638C29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4148220"/>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 calcmode="lin" valueType="num">
                                      <p:cBhvr>
                                        <p:cTn id="26" dur="500" fill="hold"/>
                                        <p:tgtEl>
                                          <p:spTgt spid="15"/>
                                        </p:tgtEl>
                                        <p:attrNameLst>
                                          <p:attrName>style.rotation</p:attrName>
                                        </p:attrNameLst>
                                      </p:cBhvr>
                                      <p:tavLst>
                                        <p:tav tm="0">
                                          <p:val>
                                            <p:fltVal val="90"/>
                                          </p:val>
                                        </p:tav>
                                        <p:tav tm="100000">
                                          <p:val>
                                            <p:fltVal val="0"/>
                                          </p:val>
                                        </p:tav>
                                      </p:tavLst>
                                    </p:anim>
                                    <p:animEffect transition="in" filter="fade">
                                      <p:cBhvr>
                                        <p:cTn id="27" dur="500"/>
                                        <p:tgtEl>
                                          <p:spTgt spid="1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805070" cy="611122"/>
            <a:chOff x="-1235" y="-815"/>
            <a:chExt cx="10805070"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69686" cy="584775"/>
            </a:xfrm>
            <a:prstGeom prst="rect">
              <a:avLst/>
            </a:prstGeom>
            <a:noFill/>
          </p:spPr>
          <p:txBody>
            <a:bodyPr wrap="square">
              <a:spAutoFit/>
            </a:bodyPr>
            <a:lstStyle/>
            <a:p>
              <a:r>
                <a:rPr lang="en-GB" sz="3200" dirty="0">
                  <a:solidFill>
                    <a:srgbClr val="595959"/>
                  </a:solidFill>
                </a:rPr>
                <a:t>12. Sync data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 name="sshot1">
            <a:extLst>
              <a:ext uri="{FF2B5EF4-FFF2-40B4-BE49-F238E27FC236}">
                <a16:creationId xmlns:a16="http://schemas.microsoft.com/office/drawing/2014/main" id="{6BD8E188-1029-4D21-ABAA-0CA458897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5372" y="2544456"/>
            <a:ext cx="2724700" cy="4174663"/>
          </a:xfrm>
          <a:prstGeom prst="rect">
            <a:avLst/>
          </a:prstGeom>
        </p:spPr>
      </p:pic>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3655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Team leader</a:t>
            </a:r>
          </a:p>
        </p:txBody>
      </p:sp>
      <p:sp>
        <p:nvSpPr>
          <p:cNvPr id="18" name="1highlight">
            <a:extLst>
              <a:ext uri="{FF2B5EF4-FFF2-40B4-BE49-F238E27FC236}">
                <a16:creationId xmlns:a16="http://schemas.microsoft.com/office/drawing/2014/main" id="{85868311-9C85-4E24-BBD3-E01F6A978D79}"/>
              </a:ext>
            </a:extLst>
          </p:cNvPr>
          <p:cNvSpPr/>
          <p:nvPr/>
        </p:nvSpPr>
        <p:spPr>
          <a:xfrm>
            <a:off x="2386442" y="4558502"/>
            <a:ext cx="2265567" cy="26545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Arrow: Right 33">
            <a:extLst>
              <a:ext uri="{FF2B5EF4-FFF2-40B4-BE49-F238E27FC236}">
                <a16:creationId xmlns:a16="http://schemas.microsoft.com/office/drawing/2014/main" id="{ABCA921D-123B-4D75-91A5-5173AA928FDD}"/>
              </a:ext>
            </a:extLst>
          </p:cNvPr>
          <p:cNvSpPr/>
          <p:nvPr/>
        </p:nvSpPr>
        <p:spPr>
          <a:xfrm>
            <a:off x="5188170" y="4237856"/>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1">
            <a:extLst>
              <a:ext uri="{FF2B5EF4-FFF2-40B4-BE49-F238E27FC236}">
                <a16:creationId xmlns:a16="http://schemas.microsoft.com/office/drawing/2014/main" id="{85023899-CE17-4903-922C-D81913FC30A2}"/>
              </a:ext>
            </a:extLst>
          </p:cNvPr>
          <p:cNvSpPr txBox="1"/>
          <p:nvPr/>
        </p:nvSpPr>
        <p:spPr>
          <a:xfrm>
            <a:off x="6288060" y="3285807"/>
            <a:ext cx="3991202"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chemeClr val="tx1">
                    <a:lumMod val="65000"/>
                    <a:lumOff val="35000"/>
                  </a:schemeClr>
                </a:solidFill>
              </a:rPr>
              <a:t>Application will connect to </a:t>
            </a:r>
            <a:br>
              <a:rPr lang="en-GB" sz="2000" dirty="0">
                <a:solidFill>
                  <a:schemeClr val="tx1">
                    <a:lumMod val="65000"/>
                    <a:lumOff val="35000"/>
                  </a:schemeClr>
                </a:solidFill>
              </a:rPr>
            </a:br>
            <a:r>
              <a:rPr lang="en-GB" sz="2000" dirty="0">
                <a:solidFill>
                  <a:schemeClr val="tx1">
                    <a:lumMod val="65000"/>
                    <a:lumOff val="35000"/>
                  </a:schemeClr>
                </a:solidFill>
              </a:rPr>
              <a:t>the server</a:t>
            </a:r>
          </a:p>
        </p:txBody>
      </p:sp>
      <p:pic>
        <p:nvPicPr>
          <p:cNvPr id="16" name="Picture 15">
            <a:extLst>
              <a:ext uri="{FF2B5EF4-FFF2-40B4-BE49-F238E27FC236}">
                <a16:creationId xmlns:a16="http://schemas.microsoft.com/office/drawing/2014/main" id="{B3AAA2F8-69BF-4C8C-B620-9806086F74F9}"/>
              </a:ext>
            </a:extLst>
          </p:cNvPr>
          <p:cNvPicPr>
            <a:picLocks noChangeAspect="1"/>
          </p:cNvPicPr>
          <p:nvPr/>
        </p:nvPicPr>
        <p:blipFill rotWithShape="1">
          <a:blip r:embed="rId7"/>
          <a:srcRect l="12959" t="42057" r="12746" b="44411"/>
          <a:stretch/>
        </p:blipFill>
        <p:spPr>
          <a:xfrm>
            <a:off x="6288060" y="3949346"/>
            <a:ext cx="3991202" cy="1163124"/>
          </a:xfrm>
          <a:prstGeom prst="rect">
            <a:avLst/>
          </a:prstGeom>
          <a:ln>
            <a:solidFill>
              <a:schemeClr val="bg1">
                <a:lumMod val="75000"/>
              </a:schemeClr>
            </a:solidFill>
          </a:ln>
        </p:spPr>
      </p:pic>
      <p:sp>
        <p:nvSpPr>
          <p:cNvPr id="13" name="title1">
            <a:extLst>
              <a:ext uri="{FF2B5EF4-FFF2-40B4-BE49-F238E27FC236}">
                <a16:creationId xmlns:a16="http://schemas.microsoft.com/office/drawing/2014/main" id="{B3CF7688-5FE0-42B7-8D14-485C383675B3}"/>
              </a:ext>
            </a:extLst>
          </p:cNvPr>
          <p:cNvSpPr txBox="1"/>
          <p:nvPr/>
        </p:nvSpPr>
        <p:spPr>
          <a:xfrm>
            <a:off x="1417035" y="2094846"/>
            <a:ext cx="3991202" cy="377026"/>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chemeClr val="tx1">
                    <a:lumMod val="65000"/>
                    <a:lumOff val="35000"/>
                  </a:schemeClr>
                </a:solidFill>
              </a:rPr>
              <a:t>Select “Sync data”</a:t>
            </a:r>
          </a:p>
        </p:txBody>
      </p:sp>
    </p:spTree>
    <p:custDataLst>
      <p:tags r:id="rId1"/>
    </p:custDataLst>
    <p:extLst>
      <p:ext uri="{BB962C8B-B14F-4D97-AF65-F5344CB8AC3E}">
        <p14:creationId xmlns:p14="http://schemas.microsoft.com/office/powerpoint/2010/main" val="260310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18" grpId="0" animBg="1"/>
      <p:bldP spid="34" grpId="0" animBg="1"/>
      <p:bldP spid="15"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805070" cy="611122"/>
            <a:chOff x="-1235" y="-815"/>
            <a:chExt cx="10805070"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69686" cy="584775"/>
            </a:xfrm>
            <a:prstGeom prst="rect">
              <a:avLst/>
            </a:prstGeom>
            <a:noFill/>
          </p:spPr>
          <p:txBody>
            <a:bodyPr wrap="square">
              <a:spAutoFit/>
            </a:bodyPr>
            <a:lstStyle/>
            <a:p>
              <a:r>
                <a:rPr lang="en-GB" sz="3200" dirty="0">
                  <a:solidFill>
                    <a:srgbClr val="595959"/>
                  </a:solidFill>
                </a:rPr>
                <a:t>12. Sync data</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5" name="data collector">
            <a:extLst>
              <a:ext uri="{FF2B5EF4-FFF2-40B4-BE49-F238E27FC236}">
                <a16:creationId xmlns:a16="http://schemas.microsoft.com/office/drawing/2014/main" id="{A90C2F94-D32A-4FD0-BAB9-53F384E2D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3655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Team leader</a:t>
            </a:r>
          </a:p>
        </p:txBody>
      </p:sp>
      <p:sp>
        <p:nvSpPr>
          <p:cNvPr id="34" name="Arrow: Right 33">
            <a:extLst>
              <a:ext uri="{FF2B5EF4-FFF2-40B4-BE49-F238E27FC236}">
                <a16:creationId xmlns:a16="http://schemas.microsoft.com/office/drawing/2014/main" id="{ABCA921D-123B-4D75-91A5-5173AA928FDD}"/>
              </a:ext>
            </a:extLst>
          </p:cNvPr>
          <p:cNvSpPr/>
          <p:nvPr/>
        </p:nvSpPr>
        <p:spPr>
          <a:xfrm>
            <a:off x="5942686" y="4368349"/>
            <a:ext cx="702934"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1">
            <a:extLst>
              <a:ext uri="{FF2B5EF4-FFF2-40B4-BE49-F238E27FC236}">
                <a16:creationId xmlns:a16="http://schemas.microsoft.com/office/drawing/2014/main" id="{85023899-CE17-4903-922C-D81913FC30A2}"/>
              </a:ext>
            </a:extLst>
          </p:cNvPr>
          <p:cNvSpPr txBox="1"/>
          <p:nvPr/>
        </p:nvSpPr>
        <p:spPr>
          <a:xfrm>
            <a:off x="1715363" y="2464896"/>
            <a:ext cx="3154517"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chemeClr val="tx1">
                    <a:lumMod val="65000"/>
                    <a:lumOff val="35000"/>
                  </a:schemeClr>
                </a:solidFill>
              </a:rPr>
              <a:t>On successful connection,  data files are synced</a:t>
            </a:r>
          </a:p>
        </p:txBody>
      </p:sp>
      <p:sp>
        <p:nvSpPr>
          <p:cNvPr id="13" name="title1">
            <a:extLst>
              <a:ext uri="{FF2B5EF4-FFF2-40B4-BE49-F238E27FC236}">
                <a16:creationId xmlns:a16="http://schemas.microsoft.com/office/drawing/2014/main" id="{192B6A26-3729-484C-89D3-DA9DAD6E45B5}"/>
              </a:ext>
            </a:extLst>
          </p:cNvPr>
          <p:cNvSpPr txBox="1"/>
          <p:nvPr/>
        </p:nvSpPr>
        <p:spPr>
          <a:xfrm>
            <a:off x="7431961" y="2464896"/>
            <a:ext cx="3154517"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chemeClr val="tx1">
                    <a:lumMod val="65000"/>
                    <a:lumOff val="35000"/>
                  </a:schemeClr>
                </a:solidFill>
              </a:rPr>
              <a:t>Success messages after</a:t>
            </a:r>
            <a:br>
              <a:rPr lang="en-GB" sz="2000" dirty="0">
                <a:solidFill>
                  <a:schemeClr val="tx1">
                    <a:lumMod val="65000"/>
                    <a:lumOff val="35000"/>
                  </a:schemeClr>
                </a:solidFill>
              </a:rPr>
            </a:br>
            <a:r>
              <a:rPr lang="en-GB" sz="2000" dirty="0">
                <a:solidFill>
                  <a:schemeClr val="tx1">
                    <a:lumMod val="65000"/>
                    <a:lumOff val="35000"/>
                  </a:schemeClr>
                </a:solidFill>
              </a:rPr>
              <a:t>data syncing</a:t>
            </a:r>
          </a:p>
        </p:txBody>
      </p:sp>
      <p:pic>
        <p:nvPicPr>
          <p:cNvPr id="14" name="Picture 13">
            <a:extLst>
              <a:ext uri="{FF2B5EF4-FFF2-40B4-BE49-F238E27FC236}">
                <a16:creationId xmlns:a16="http://schemas.microsoft.com/office/drawing/2014/main" id="{801454EE-0AE5-4D3C-96FE-1D71C648BCCA}"/>
              </a:ext>
            </a:extLst>
          </p:cNvPr>
          <p:cNvPicPr>
            <a:picLocks noChangeAspect="1"/>
          </p:cNvPicPr>
          <p:nvPr/>
        </p:nvPicPr>
        <p:blipFill rotWithShape="1">
          <a:blip r:embed="rId6"/>
          <a:srcRect l="13843" t="42305" r="12560" b="44506"/>
          <a:stretch/>
        </p:blipFill>
        <p:spPr>
          <a:xfrm>
            <a:off x="1715364" y="3177761"/>
            <a:ext cx="3154516" cy="904463"/>
          </a:xfrm>
          <a:prstGeom prst="rect">
            <a:avLst/>
          </a:prstGeom>
          <a:ln>
            <a:solidFill>
              <a:schemeClr val="bg1">
                <a:lumMod val="75000"/>
              </a:schemeClr>
            </a:solidFill>
          </a:ln>
        </p:spPr>
      </p:pic>
      <p:pic>
        <p:nvPicPr>
          <p:cNvPr id="17" name="Picture 16">
            <a:extLst>
              <a:ext uri="{FF2B5EF4-FFF2-40B4-BE49-F238E27FC236}">
                <a16:creationId xmlns:a16="http://schemas.microsoft.com/office/drawing/2014/main" id="{16DCE5E9-D0C4-4292-A1EF-ABC8401DAF37}"/>
              </a:ext>
            </a:extLst>
          </p:cNvPr>
          <p:cNvPicPr>
            <a:picLocks noChangeAspect="1"/>
          </p:cNvPicPr>
          <p:nvPr/>
        </p:nvPicPr>
        <p:blipFill rotWithShape="1">
          <a:blip r:embed="rId7"/>
          <a:srcRect l="13506" t="42595" r="12898" b="44216"/>
          <a:stretch/>
        </p:blipFill>
        <p:spPr>
          <a:xfrm>
            <a:off x="1715364" y="4324421"/>
            <a:ext cx="3154516" cy="904462"/>
          </a:xfrm>
          <a:prstGeom prst="rect">
            <a:avLst/>
          </a:prstGeom>
          <a:ln>
            <a:solidFill>
              <a:schemeClr val="bg1">
                <a:lumMod val="75000"/>
              </a:schemeClr>
            </a:solidFill>
          </a:ln>
        </p:spPr>
      </p:pic>
      <p:pic>
        <p:nvPicPr>
          <p:cNvPr id="22" name="Picture 21">
            <a:extLst>
              <a:ext uri="{FF2B5EF4-FFF2-40B4-BE49-F238E27FC236}">
                <a16:creationId xmlns:a16="http://schemas.microsoft.com/office/drawing/2014/main" id="{4A07C4DB-6C53-4E31-97ED-AB5A43FB276C}"/>
              </a:ext>
            </a:extLst>
          </p:cNvPr>
          <p:cNvPicPr>
            <a:picLocks noChangeAspect="1"/>
          </p:cNvPicPr>
          <p:nvPr/>
        </p:nvPicPr>
        <p:blipFill rotWithShape="1">
          <a:blip r:embed="rId8"/>
          <a:srcRect l="13242" t="42529" r="13162" b="44283"/>
          <a:stretch/>
        </p:blipFill>
        <p:spPr>
          <a:xfrm>
            <a:off x="1715364" y="5471080"/>
            <a:ext cx="3154516" cy="904463"/>
          </a:xfrm>
          <a:prstGeom prst="rect">
            <a:avLst/>
          </a:prstGeom>
          <a:ln>
            <a:solidFill>
              <a:schemeClr val="bg1">
                <a:lumMod val="75000"/>
              </a:schemeClr>
            </a:solidFill>
          </a:ln>
        </p:spPr>
      </p:pic>
      <p:pic>
        <p:nvPicPr>
          <p:cNvPr id="23" name="Picture 22">
            <a:extLst>
              <a:ext uri="{FF2B5EF4-FFF2-40B4-BE49-F238E27FC236}">
                <a16:creationId xmlns:a16="http://schemas.microsoft.com/office/drawing/2014/main" id="{1054721E-AA05-48DF-8000-D47E07382D3C}"/>
              </a:ext>
            </a:extLst>
          </p:cNvPr>
          <p:cNvPicPr>
            <a:picLocks noChangeAspect="1"/>
          </p:cNvPicPr>
          <p:nvPr/>
        </p:nvPicPr>
        <p:blipFill rotWithShape="1">
          <a:blip r:embed="rId9"/>
          <a:srcRect l="30212" t="45494" r="30135" b="47115"/>
          <a:stretch/>
        </p:blipFill>
        <p:spPr>
          <a:xfrm>
            <a:off x="7726081" y="3177760"/>
            <a:ext cx="2736000" cy="816000"/>
          </a:xfrm>
          <a:prstGeom prst="rect">
            <a:avLst/>
          </a:prstGeom>
          <a:ln>
            <a:solidFill>
              <a:schemeClr val="bg1">
                <a:lumMod val="75000"/>
              </a:schemeClr>
            </a:solidFill>
          </a:ln>
        </p:spPr>
      </p:pic>
      <p:pic>
        <p:nvPicPr>
          <p:cNvPr id="27" name="Picture 26">
            <a:extLst>
              <a:ext uri="{FF2B5EF4-FFF2-40B4-BE49-F238E27FC236}">
                <a16:creationId xmlns:a16="http://schemas.microsoft.com/office/drawing/2014/main" id="{5473D027-197D-40BE-B6FD-7494D354ED30}"/>
              </a:ext>
            </a:extLst>
          </p:cNvPr>
          <p:cNvPicPr>
            <a:picLocks noChangeAspect="1"/>
          </p:cNvPicPr>
          <p:nvPr/>
        </p:nvPicPr>
        <p:blipFill rotWithShape="1">
          <a:blip r:embed="rId10"/>
          <a:srcRect l="30976" t="44927" r="30995" b="47102"/>
          <a:stretch/>
        </p:blipFill>
        <p:spPr>
          <a:xfrm>
            <a:off x="7726082" y="4258434"/>
            <a:ext cx="2736000" cy="917562"/>
          </a:xfrm>
          <a:prstGeom prst="rect">
            <a:avLst/>
          </a:prstGeom>
          <a:ln>
            <a:solidFill>
              <a:schemeClr val="bg1">
                <a:lumMod val="75000"/>
              </a:schemeClr>
            </a:solidFill>
          </a:ln>
        </p:spPr>
      </p:pic>
      <p:pic>
        <p:nvPicPr>
          <p:cNvPr id="28" name="Picture 27">
            <a:extLst>
              <a:ext uri="{FF2B5EF4-FFF2-40B4-BE49-F238E27FC236}">
                <a16:creationId xmlns:a16="http://schemas.microsoft.com/office/drawing/2014/main" id="{4B1F6199-582D-4299-A361-50FB33051D5D}"/>
              </a:ext>
            </a:extLst>
          </p:cNvPr>
          <p:cNvPicPr>
            <a:picLocks noChangeAspect="1"/>
          </p:cNvPicPr>
          <p:nvPr/>
        </p:nvPicPr>
        <p:blipFill rotWithShape="1">
          <a:blip r:embed="rId11"/>
          <a:srcRect l="28986" t="44927" r="29739" b="46812"/>
          <a:stretch/>
        </p:blipFill>
        <p:spPr>
          <a:xfrm>
            <a:off x="7726081" y="5431463"/>
            <a:ext cx="2736000" cy="876136"/>
          </a:xfrm>
          <a:prstGeom prst="rect">
            <a:avLst/>
          </a:prstGeom>
          <a:ln>
            <a:solidFill>
              <a:schemeClr val="bg1">
                <a:lumMod val="75000"/>
              </a:schemeClr>
            </a:solidFill>
          </a:ln>
        </p:spPr>
      </p:pic>
      <p:sp>
        <p:nvSpPr>
          <p:cNvPr id="2" name="1highlight">
            <a:extLst>
              <a:ext uri="{FF2B5EF4-FFF2-40B4-BE49-F238E27FC236}">
                <a16:creationId xmlns:a16="http://schemas.microsoft.com/office/drawing/2014/main" id="{766BA26D-C76B-FE93-A6B9-3536BFD39351}"/>
              </a:ext>
            </a:extLst>
          </p:cNvPr>
          <p:cNvSpPr/>
          <p:nvPr/>
        </p:nvSpPr>
        <p:spPr>
          <a:xfrm>
            <a:off x="7718426" y="3155182"/>
            <a:ext cx="2736000" cy="87613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1highlight">
            <a:extLst>
              <a:ext uri="{FF2B5EF4-FFF2-40B4-BE49-F238E27FC236}">
                <a16:creationId xmlns:a16="http://schemas.microsoft.com/office/drawing/2014/main" id="{9227690D-3A46-58CC-10D8-F1096ECBD3CE}"/>
              </a:ext>
            </a:extLst>
          </p:cNvPr>
          <p:cNvSpPr/>
          <p:nvPr/>
        </p:nvSpPr>
        <p:spPr>
          <a:xfrm>
            <a:off x="7726081" y="4249227"/>
            <a:ext cx="2736000" cy="927563"/>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1highlight">
            <a:extLst>
              <a:ext uri="{FF2B5EF4-FFF2-40B4-BE49-F238E27FC236}">
                <a16:creationId xmlns:a16="http://schemas.microsoft.com/office/drawing/2014/main" id="{2363728C-0979-9AC1-8535-340BB31DFC88}"/>
              </a:ext>
            </a:extLst>
          </p:cNvPr>
          <p:cNvSpPr/>
          <p:nvPr/>
        </p:nvSpPr>
        <p:spPr>
          <a:xfrm>
            <a:off x="7726081" y="5433051"/>
            <a:ext cx="2736000" cy="87613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3288790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5" grpId="0"/>
      <p:bldP spid="13" grpId="0"/>
      <p:bldP spid="2" grpId="0" animBg="1"/>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509248" y="2381095"/>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5.</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509248" y="3088713"/>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the supervisor validations.</a:t>
            </a:r>
          </a:p>
        </p:txBody>
      </p:sp>
      <p:sp>
        <p:nvSpPr>
          <p:cNvPr id="8" name="TextBox 7">
            <a:extLst>
              <a:ext uri="{FF2B5EF4-FFF2-40B4-BE49-F238E27FC236}">
                <a16:creationId xmlns:a16="http://schemas.microsoft.com/office/drawing/2014/main" id="{6E1FE88A-4B2E-4F71-BA88-D582D7F27AD5}"/>
              </a:ext>
            </a:extLst>
          </p:cNvPr>
          <p:cNvSpPr txBox="1"/>
          <p:nvPr/>
        </p:nvSpPr>
        <p:spPr>
          <a:xfrm>
            <a:off x="3509248" y="4128730"/>
            <a:ext cx="7528029"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First, try the practice exercise.</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Process of data collection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8" name="Picture 7">
            <a:extLst>
              <a:ext uri="{FF2B5EF4-FFF2-40B4-BE49-F238E27FC236}">
                <a16:creationId xmlns:a16="http://schemas.microsoft.com/office/drawing/2014/main" id="{67D09EFB-ECE5-4E44-A904-A797F0D38EAF}"/>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5" name="highlight1">
            <a:extLst>
              <a:ext uri="{FF2B5EF4-FFF2-40B4-BE49-F238E27FC236}">
                <a16:creationId xmlns:a16="http://schemas.microsoft.com/office/drawing/2014/main" id="{E03F4B2B-0625-DD8D-2618-993F222E20BB}"/>
              </a:ext>
            </a:extLst>
          </p:cNvPr>
          <p:cNvSpPr/>
          <p:nvPr/>
        </p:nvSpPr>
        <p:spPr>
          <a:xfrm>
            <a:off x="609313" y="3565562"/>
            <a:ext cx="10969031" cy="228006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6933446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7. Sync data for backup</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8" name="Picture 7">
            <a:extLst>
              <a:ext uri="{FF2B5EF4-FFF2-40B4-BE49-F238E27FC236}">
                <a16:creationId xmlns:a16="http://schemas.microsoft.com/office/drawing/2014/main" id="{67D09EFB-ECE5-4E44-A904-A797F0D38EAF}"/>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5" name="highlight1">
            <a:extLst>
              <a:ext uri="{FF2B5EF4-FFF2-40B4-BE49-F238E27FC236}">
                <a16:creationId xmlns:a16="http://schemas.microsoft.com/office/drawing/2014/main" id="{E03F4B2B-0625-DD8D-2618-993F222E20BB}"/>
              </a:ext>
            </a:extLst>
          </p:cNvPr>
          <p:cNvSpPr/>
          <p:nvPr/>
        </p:nvSpPr>
        <p:spPr>
          <a:xfrm>
            <a:off x="609313" y="3554676"/>
            <a:ext cx="10969031" cy="36418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9083731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7. Sync data for backup</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 name="sshot1">
            <a:extLst>
              <a:ext uri="{FF2B5EF4-FFF2-40B4-BE49-F238E27FC236}">
                <a16:creationId xmlns:a16="http://schemas.microsoft.com/office/drawing/2014/main" id="{6BD8E188-1029-4D21-ABAA-0CA458897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53" y="2668674"/>
            <a:ext cx="2795525" cy="3955473"/>
          </a:xfrm>
          <a:prstGeom prst="rect">
            <a:avLst/>
          </a:prstGeom>
        </p:spPr>
      </p:pic>
      <p:pic>
        <p:nvPicPr>
          <p:cNvPr id="25" name="data collector" descr="Icon&#10;&#10;Description automatically generated">
            <a:extLst>
              <a:ext uri="{FF2B5EF4-FFF2-40B4-BE49-F238E27FC236}">
                <a16:creationId xmlns:a16="http://schemas.microsoft.com/office/drawing/2014/main" id="{A90C2F94-D32A-4FD0-BAB9-53F384E2D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87469" y="997111"/>
            <a:ext cx="939553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sync option allows data collectors to send data directly to </a:t>
            </a:r>
            <a:br>
              <a:rPr lang="en-GB" sz="2400" dirty="0">
                <a:solidFill>
                  <a:schemeClr val="tx1">
                    <a:lumMod val="65000"/>
                    <a:lumOff val="35000"/>
                  </a:schemeClr>
                </a:solidFill>
              </a:rPr>
            </a:br>
            <a:r>
              <a:rPr lang="en-GB" sz="2400" dirty="0">
                <a:solidFill>
                  <a:schemeClr val="tx1">
                    <a:lumMod val="65000"/>
                    <a:lumOff val="35000"/>
                  </a:schemeClr>
                </a:solidFill>
              </a:rPr>
              <a:t>the server as a backup.</a:t>
            </a:r>
          </a:p>
        </p:txBody>
      </p:sp>
      <p:sp>
        <p:nvSpPr>
          <p:cNvPr id="16" name="caption1">
            <a:extLst>
              <a:ext uri="{FF2B5EF4-FFF2-40B4-BE49-F238E27FC236}">
                <a16:creationId xmlns:a16="http://schemas.microsoft.com/office/drawing/2014/main" id="{85161D5A-5C0F-4D31-AEB4-DB4BA5C167E4}"/>
              </a:ext>
            </a:extLst>
          </p:cNvPr>
          <p:cNvSpPr txBox="1"/>
          <p:nvPr/>
        </p:nvSpPr>
        <p:spPr>
          <a:xfrm>
            <a:off x="734149" y="2039490"/>
            <a:ext cx="2797054" cy="64908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Select</a:t>
            </a:r>
            <a:br>
              <a:rPr lang="en-GB" sz="2000" dirty="0">
                <a:solidFill>
                  <a:srgbClr val="595959"/>
                </a:solidFill>
              </a:rPr>
            </a:br>
            <a:r>
              <a:rPr lang="en-GB" sz="2000" dirty="0">
                <a:solidFill>
                  <a:srgbClr val="595959"/>
                </a:solidFill>
              </a:rPr>
              <a:t>“Sync data for backup”</a:t>
            </a:r>
          </a:p>
        </p:txBody>
      </p:sp>
      <p:sp>
        <p:nvSpPr>
          <p:cNvPr id="18" name="1highlight">
            <a:extLst>
              <a:ext uri="{FF2B5EF4-FFF2-40B4-BE49-F238E27FC236}">
                <a16:creationId xmlns:a16="http://schemas.microsoft.com/office/drawing/2014/main" id="{85868311-9C85-4E24-BBD3-E01F6A978D79}"/>
              </a:ext>
            </a:extLst>
          </p:cNvPr>
          <p:cNvSpPr/>
          <p:nvPr/>
        </p:nvSpPr>
        <p:spPr>
          <a:xfrm>
            <a:off x="1038117" y="4255988"/>
            <a:ext cx="2350775" cy="27935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aption2">
            <a:extLst>
              <a:ext uri="{FF2B5EF4-FFF2-40B4-BE49-F238E27FC236}">
                <a16:creationId xmlns:a16="http://schemas.microsoft.com/office/drawing/2014/main" id="{669F55E1-A3AA-4111-9273-689B823973A7}"/>
              </a:ext>
            </a:extLst>
          </p:cNvPr>
          <p:cNvSpPr txBox="1"/>
          <p:nvPr/>
        </p:nvSpPr>
        <p:spPr>
          <a:xfrm>
            <a:off x="4430535" y="2444500"/>
            <a:ext cx="3245791" cy="92608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The application will connect to the internet </a:t>
            </a:r>
            <a:br>
              <a:rPr lang="en-GB" sz="2000" dirty="0">
                <a:solidFill>
                  <a:srgbClr val="595959"/>
                </a:solidFill>
              </a:rPr>
            </a:br>
            <a:r>
              <a:rPr lang="en-GB" sz="2000" dirty="0">
                <a:solidFill>
                  <a:srgbClr val="595959"/>
                </a:solidFill>
              </a:rPr>
              <a:t>and the server</a:t>
            </a:r>
          </a:p>
        </p:txBody>
      </p:sp>
      <p:sp>
        <p:nvSpPr>
          <p:cNvPr id="29" name="caption3">
            <a:extLst>
              <a:ext uri="{FF2B5EF4-FFF2-40B4-BE49-F238E27FC236}">
                <a16:creationId xmlns:a16="http://schemas.microsoft.com/office/drawing/2014/main" id="{CF50334E-42E8-444A-88E2-3646146F65E8}"/>
              </a:ext>
            </a:extLst>
          </p:cNvPr>
          <p:cNvSpPr txBox="1"/>
          <p:nvPr/>
        </p:nvSpPr>
        <p:spPr>
          <a:xfrm>
            <a:off x="8728453" y="2772731"/>
            <a:ext cx="2797054" cy="92608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000" dirty="0">
                <a:solidFill>
                  <a:srgbClr val="595959"/>
                </a:solidFill>
              </a:rPr>
              <a:t>Upon successful data </a:t>
            </a:r>
            <a:br>
              <a:rPr lang="en-GB" sz="2000" dirty="0">
                <a:solidFill>
                  <a:srgbClr val="595959"/>
                </a:solidFill>
              </a:rPr>
            </a:br>
            <a:r>
              <a:rPr lang="en-GB" sz="2000" dirty="0">
                <a:solidFill>
                  <a:srgbClr val="595959"/>
                </a:solidFill>
              </a:rPr>
              <a:t>sync, the following </a:t>
            </a:r>
            <a:br>
              <a:rPr lang="en-GB" sz="2000" dirty="0">
                <a:solidFill>
                  <a:srgbClr val="595959"/>
                </a:solidFill>
              </a:rPr>
            </a:br>
            <a:r>
              <a:rPr lang="en-GB" sz="2000" dirty="0">
                <a:solidFill>
                  <a:srgbClr val="595959"/>
                </a:solidFill>
              </a:rPr>
              <a:t>message appears</a:t>
            </a:r>
          </a:p>
        </p:txBody>
      </p:sp>
      <p:sp>
        <p:nvSpPr>
          <p:cNvPr id="34" name="Arrow: Right 33">
            <a:extLst>
              <a:ext uri="{FF2B5EF4-FFF2-40B4-BE49-F238E27FC236}">
                <a16:creationId xmlns:a16="http://schemas.microsoft.com/office/drawing/2014/main" id="{CF17793C-0256-4B2B-86A6-123ED9D93813}"/>
              </a:ext>
            </a:extLst>
          </p:cNvPr>
          <p:cNvSpPr/>
          <p:nvPr/>
        </p:nvSpPr>
        <p:spPr>
          <a:xfrm>
            <a:off x="3884739" y="3911540"/>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sshot2">
            <a:extLst>
              <a:ext uri="{FF2B5EF4-FFF2-40B4-BE49-F238E27FC236}">
                <a16:creationId xmlns:a16="http://schemas.microsoft.com/office/drawing/2014/main" id="{AD8A2D72-9106-4F94-8691-5B0F743C5779}"/>
              </a:ext>
            </a:extLst>
          </p:cNvPr>
          <p:cNvPicPr>
            <a:picLocks noChangeAspect="1"/>
          </p:cNvPicPr>
          <p:nvPr/>
        </p:nvPicPr>
        <p:blipFill>
          <a:blip r:embed="rId7"/>
          <a:stretch>
            <a:fillRect/>
          </a:stretch>
        </p:blipFill>
        <p:spPr>
          <a:xfrm>
            <a:off x="4441019" y="3405695"/>
            <a:ext cx="3235307" cy="1597794"/>
          </a:xfrm>
          <a:prstGeom prst="rect">
            <a:avLst/>
          </a:prstGeom>
        </p:spPr>
      </p:pic>
      <p:sp>
        <p:nvSpPr>
          <p:cNvPr id="37" name="Arrow: Right 36">
            <a:extLst>
              <a:ext uri="{FF2B5EF4-FFF2-40B4-BE49-F238E27FC236}">
                <a16:creationId xmlns:a16="http://schemas.microsoft.com/office/drawing/2014/main" id="{5425B7BF-5DC8-4CD2-A171-76B106AB89A9}"/>
              </a:ext>
            </a:extLst>
          </p:cNvPr>
          <p:cNvSpPr/>
          <p:nvPr/>
        </p:nvSpPr>
        <p:spPr>
          <a:xfrm>
            <a:off x="7775321" y="3914265"/>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2BD2A761-F552-4B67-9E63-3D095A186A5C}"/>
              </a:ext>
            </a:extLst>
          </p:cNvPr>
          <p:cNvPicPr>
            <a:picLocks noChangeAspect="1"/>
          </p:cNvPicPr>
          <p:nvPr/>
        </p:nvPicPr>
        <p:blipFill>
          <a:blip r:embed="rId8"/>
          <a:stretch>
            <a:fillRect/>
          </a:stretch>
        </p:blipFill>
        <p:spPr>
          <a:xfrm>
            <a:off x="8509326" y="3698818"/>
            <a:ext cx="3235307" cy="1011547"/>
          </a:xfrm>
          <a:prstGeom prst="rect">
            <a:avLst/>
          </a:prstGeom>
        </p:spPr>
      </p:pic>
      <p:sp>
        <p:nvSpPr>
          <p:cNvPr id="3" name="highlight1">
            <a:extLst>
              <a:ext uri="{FF2B5EF4-FFF2-40B4-BE49-F238E27FC236}">
                <a16:creationId xmlns:a16="http://schemas.microsoft.com/office/drawing/2014/main" id="{2CA7F20E-823D-01DF-0A52-EC35CCEB21E0}"/>
              </a:ext>
            </a:extLst>
          </p:cNvPr>
          <p:cNvSpPr/>
          <p:nvPr/>
        </p:nvSpPr>
        <p:spPr>
          <a:xfrm>
            <a:off x="8509326" y="3698817"/>
            <a:ext cx="3235306" cy="101154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4519342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16" grpId="0"/>
      <p:bldP spid="18" grpId="0" animBg="1"/>
      <p:bldP spid="22" grpId="0"/>
      <p:bldP spid="29" grpId="0"/>
      <p:bldP spid="34" grpId="0" animBg="1"/>
      <p:bldP spid="37"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pic>
        <p:nvPicPr>
          <p:cNvPr id="8" name="Picture 7">
            <a:extLst>
              <a:ext uri="{FF2B5EF4-FFF2-40B4-BE49-F238E27FC236}">
                <a16:creationId xmlns:a16="http://schemas.microsoft.com/office/drawing/2014/main" id="{67D09EFB-ECE5-4E44-A904-A797F0D38EAF}"/>
              </a:ext>
            </a:extLst>
          </p:cNvPr>
          <p:cNvPicPr>
            <a:picLocks noChangeAspect="1"/>
          </p:cNvPicPr>
          <p:nvPr/>
        </p:nvPicPr>
        <p:blipFill>
          <a:blip r:embed="rId5"/>
          <a:stretch>
            <a:fillRect/>
          </a:stretch>
        </p:blipFill>
        <p:spPr>
          <a:xfrm>
            <a:off x="611485" y="893230"/>
            <a:ext cx="10969031" cy="5707932"/>
          </a:xfrm>
          <a:prstGeom prst="rect">
            <a:avLst/>
          </a:prstGeom>
        </p:spPr>
      </p:pic>
      <p:sp>
        <p:nvSpPr>
          <p:cNvPr id="5" name="highlight1">
            <a:extLst>
              <a:ext uri="{FF2B5EF4-FFF2-40B4-BE49-F238E27FC236}">
                <a16:creationId xmlns:a16="http://schemas.microsoft.com/office/drawing/2014/main" id="{E03F4B2B-0625-DD8D-2618-993F222E20BB}"/>
              </a:ext>
            </a:extLst>
          </p:cNvPr>
          <p:cNvSpPr/>
          <p:nvPr/>
        </p:nvSpPr>
        <p:spPr>
          <a:xfrm>
            <a:off x="609313" y="3931866"/>
            <a:ext cx="10969031" cy="40010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highlight2">
            <a:extLst>
              <a:ext uri="{FF2B5EF4-FFF2-40B4-BE49-F238E27FC236}">
                <a16:creationId xmlns:a16="http://schemas.microsoft.com/office/drawing/2014/main" id="{06339D48-128A-4C7C-9471-28357EDF1A55}"/>
              </a:ext>
            </a:extLst>
          </p:cNvPr>
          <p:cNvSpPr/>
          <p:nvPr/>
        </p:nvSpPr>
        <p:spPr>
          <a:xfrm>
            <a:off x="609313" y="4331970"/>
            <a:ext cx="10969031" cy="351542"/>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FE7E3CA-5411-43BF-8187-16E35B1A17E7}"/>
              </a:ext>
            </a:extLst>
          </p:cNvPr>
          <p:cNvSpPr txBox="1"/>
          <p:nvPr/>
        </p:nvSpPr>
        <p:spPr>
          <a:xfrm>
            <a:off x="734150" y="21600"/>
            <a:ext cx="10114472" cy="704745"/>
          </a:xfrm>
          <a:prstGeom prst="rect">
            <a:avLst/>
          </a:prstGeom>
          <a:noFill/>
        </p:spPr>
        <p:txBody>
          <a:bodyPr wrap="square">
            <a:spAutoFit/>
          </a:bodyPr>
          <a:lstStyle/>
          <a:p>
            <a:pPr lvl="0">
              <a:lnSpc>
                <a:spcPct val="90000"/>
              </a:lnSpc>
              <a:defRPr/>
            </a:pPr>
            <a:r>
              <a:rPr lang="en-GB" sz="2200" dirty="0">
                <a:solidFill>
                  <a:srgbClr val="595959"/>
                </a:solidFill>
              </a:rPr>
              <a:t>DATA COLLECTOR: 8. Send data to team leader</a:t>
            </a:r>
          </a:p>
          <a:p>
            <a:pPr lvl="0">
              <a:lnSpc>
                <a:spcPct val="90000"/>
              </a:lnSpc>
              <a:defRPr/>
            </a:pPr>
            <a:r>
              <a:rPr lang="en-GB" sz="2200" dirty="0">
                <a:solidFill>
                  <a:srgbClr val="595959"/>
                </a:solidFill>
              </a:rPr>
              <a:t>TEAM LEADER: 9. Receive data from data collectors</a:t>
            </a:r>
          </a:p>
        </p:txBody>
      </p:sp>
    </p:spTree>
    <p:custDataLst>
      <p:tags r:id="rId1"/>
    </p:custDataLst>
    <p:extLst>
      <p:ext uri="{BB962C8B-B14F-4D97-AF65-F5344CB8AC3E}">
        <p14:creationId xmlns:p14="http://schemas.microsoft.com/office/powerpoint/2010/main" val="3345010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727160"/>
            <a:chOff x="-1235" y="-815"/>
            <a:chExt cx="10849857" cy="727160"/>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704745"/>
            </a:xfrm>
            <a:prstGeom prst="rect">
              <a:avLst/>
            </a:prstGeom>
            <a:noFill/>
          </p:spPr>
          <p:txBody>
            <a:bodyPr wrap="square">
              <a:spAutoFit/>
            </a:bodyPr>
            <a:lstStyle/>
            <a:p>
              <a:pPr lvl="0">
                <a:lnSpc>
                  <a:spcPct val="90000"/>
                </a:lnSpc>
                <a:defRPr/>
              </a:pPr>
              <a:r>
                <a:rPr lang="en-GB" sz="2200" dirty="0">
                  <a:solidFill>
                    <a:srgbClr val="595959"/>
                  </a:solidFill>
                </a:rPr>
                <a:t>DATA COLLECTOR: 8. Send data to team leader via Bluetooth</a:t>
              </a:r>
            </a:p>
            <a:p>
              <a:pPr lvl="0">
                <a:lnSpc>
                  <a:spcPct val="90000"/>
                </a:lnSpc>
                <a:defRPr/>
              </a:pPr>
              <a:r>
                <a:rPr lang="en-GB" sz="2200" dirty="0">
                  <a:solidFill>
                    <a:srgbClr val="595959"/>
                  </a:solidFill>
                </a:rPr>
                <a:t>TEAM LEADER: 9. Receive data from data collector via Bluetooth</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1" name="bulletText1">
            <a:extLst>
              <a:ext uri="{FF2B5EF4-FFF2-40B4-BE49-F238E27FC236}">
                <a16:creationId xmlns:a16="http://schemas.microsoft.com/office/drawing/2014/main" id="{498F15EC-51FC-4EE6-8A4B-BB01A42C2E76}"/>
              </a:ext>
            </a:extLst>
          </p:cNvPr>
          <p:cNvSpPr txBox="1"/>
          <p:nvPr/>
        </p:nvSpPr>
        <p:spPr>
          <a:xfrm>
            <a:off x="6880634" y="2767403"/>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collector and team leader must be in proximity</a:t>
            </a:r>
          </a:p>
        </p:txBody>
      </p:sp>
      <p:sp>
        <p:nvSpPr>
          <p:cNvPr id="22" name="bulletText2">
            <a:extLst>
              <a:ext uri="{FF2B5EF4-FFF2-40B4-BE49-F238E27FC236}">
                <a16:creationId xmlns:a16="http://schemas.microsoft.com/office/drawing/2014/main" id="{AE9C9E03-EF90-4C6C-A65A-335D07393FB2}"/>
              </a:ext>
            </a:extLst>
          </p:cNvPr>
          <p:cNvSpPr txBox="1"/>
          <p:nvPr/>
        </p:nvSpPr>
        <p:spPr>
          <a:xfrm>
            <a:off x="6885761" y="3780850"/>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their actions take place simultaneously</a:t>
            </a:r>
          </a:p>
        </p:txBody>
      </p:sp>
      <p:pic>
        <p:nvPicPr>
          <p:cNvPr id="24" name="bullet01">
            <a:extLst>
              <a:ext uri="{FF2B5EF4-FFF2-40B4-BE49-F238E27FC236}">
                <a16:creationId xmlns:a16="http://schemas.microsoft.com/office/drawing/2014/main" id="{19444835-E983-45AA-8E22-4D98A5ABA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737" y="2931375"/>
            <a:ext cx="117692" cy="122400"/>
          </a:xfrm>
          <a:prstGeom prst="rect">
            <a:avLst/>
          </a:prstGeom>
        </p:spPr>
      </p:pic>
      <p:pic>
        <p:nvPicPr>
          <p:cNvPr id="25" name="bullet02">
            <a:extLst>
              <a:ext uri="{FF2B5EF4-FFF2-40B4-BE49-F238E27FC236}">
                <a16:creationId xmlns:a16="http://schemas.microsoft.com/office/drawing/2014/main" id="{16EB21A0-EBA1-4B0C-B8C8-2FEDE5F81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5367" y="3935540"/>
            <a:ext cx="117692" cy="122400"/>
          </a:xfrm>
          <a:prstGeom prst="rect">
            <a:avLst/>
          </a:prstGeom>
        </p:spPr>
      </p:pic>
      <p:grpSp>
        <p:nvGrpSpPr>
          <p:cNvPr id="13" name="circle 1">
            <a:extLst>
              <a:ext uri="{FF2B5EF4-FFF2-40B4-BE49-F238E27FC236}">
                <a16:creationId xmlns:a16="http://schemas.microsoft.com/office/drawing/2014/main" id="{724460ED-A400-4F5D-BD6C-2ED950286C35}"/>
              </a:ext>
            </a:extLst>
          </p:cNvPr>
          <p:cNvGrpSpPr/>
          <p:nvPr/>
        </p:nvGrpSpPr>
        <p:grpSpPr>
          <a:xfrm>
            <a:off x="3495783" y="2139157"/>
            <a:ext cx="2579685" cy="2579685"/>
            <a:chOff x="470234" y="1852537"/>
            <a:chExt cx="2295039" cy="2295039"/>
          </a:xfrm>
        </p:grpSpPr>
        <p:sp>
          <p:nvSpPr>
            <p:cNvPr id="16" name="circle">
              <a:extLst>
                <a:ext uri="{FF2B5EF4-FFF2-40B4-BE49-F238E27FC236}">
                  <a16:creationId xmlns:a16="http://schemas.microsoft.com/office/drawing/2014/main" id="{CBBB3895-15B7-40DF-9B5A-4250CCB7771F}"/>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487E6733-5307-4440-8598-BE1EE0B1D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570" y="2002873"/>
              <a:ext cx="1994366" cy="1994366"/>
            </a:xfrm>
            <a:prstGeom prst="rect">
              <a:avLst/>
            </a:prstGeom>
          </p:spPr>
        </p:pic>
      </p:grpSp>
      <p:grpSp>
        <p:nvGrpSpPr>
          <p:cNvPr id="20" name="circle 1">
            <a:extLst>
              <a:ext uri="{FF2B5EF4-FFF2-40B4-BE49-F238E27FC236}">
                <a16:creationId xmlns:a16="http://schemas.microsoft.com/office/drawing/2014/main" id="{103450E0-BE49-44DE-972D-95F85D3A7A25}"/>
              </a:ext>
            </a:extLst>
          </p:cNvPr>
          <p:cNvGrpSpPr/>
          <p:nvPr/>
        </p:nvGrpSpPr>
        <p:grpSpPr>
          <a:xfrm>
            <a:off x="377315" y="2139157"/>
            <a:ext cx="2579685" cy="2579685"/>
            <a:chOff x="470234" y="1852537"/>
            <a:chExt cx="2295039" cy="2295039"/>
          </a:xfrm>
        </p:grpSpPr>
        <p:sp>
          <p:nvSpPr>
            <p:cNvPr id="23" name="circle">
              <a:extLst>
                <a:ext uri="{FF2B5EF4-FFF2-40B4-BE49-F238E27FC236}">
                  <a16:creationId xmlns:a16="http://schemas.microsoft.com/office/drawing/2014/main" id="{5427A759-B7B2-4919-9522-1FC327D4DDB5}"/>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737F1E63-2509-45D1-B4DD-1F64AD722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570" y="2002873"/>
              <a:ext cx="1994366" cy="1994366"/>
            </a:xfrm>
            <a:prstGeom prst="rect">
              <a:avLst/>
            </a:prstGeom>
          </p:spPr>
        </p:pic>
      </p:grpSp>
      <p:sp>
        <p:nvSpPr>
          <p:cNvPr id="27" name="Arrow: Right 26">
            <a:extLst>
              <a:ext uri="{FF2B5EF4-FFF2-40B4-BE49-F238E27FC236}">
                <a16:creationId xmlns:a16="http://schemas.microsoft.com/office/drawing/2014/main" id="{EAE935F7-4F51-43A5-9753-9E311CF309F9}"/>
              </a:ext>
            </a:extLst>
          </p:cNvPr>
          <p:cNvSpPr/>
          <p:nvPr/>
        </p:nvSpPr>
        <p:spPr>
          <a:xfrm>
            <a:off x="2952230" y="3080889"/>
            <a:ext cx="543197" cy="696219"/>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aption1">
            <a:extLst>
              <a:ext uri="{FF2B5EF4-FFF2-40B4-BE49-F238E27FC236}">
                <a16:creationId xmlns:a16="http://schemas.microsoft.com/office/drawing/2014/main" id="{A32C991D-2A75-4EE1-8FA4-2DA1D00D33F3}"/>
              </a:ext>
            </a:extLst>
          </p:cNvPr>
          <p:cNvSpPr txBox="1"/>
          <p:nvPr/>
        </p:nvSpPr>
        <p:spPr>
          <a:xfrm>
            <a:off x="1544554" y="1581645"/>
            <a:ext cx="335854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57DBF"/>
                </a:solidFill>
              </a:rPr>
              <a:t>Bluetooth connection</a:t>
            </a:r>
          </a:p>
        </p:txBody>
      </p:sp>
    </p:spTree>
    <p:custDataLst>
      <p:tags r:id="rId1"/>
    </p:custDataLst>
    <p:extLst>
      <p:ext uri="{BB962C8B-B14F-4D97-AF65-F5344CB8AC3E}">
        <p14:creationId xmlns:p14="http://schemas.microsoft.com/office/powerpoint/2010/main" val="6069109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 calcmode="lin" valueType="num">
                                      <p:cBhvr>
                                        <p:cTn id="21" dur="500" fill="hold"/>
                                        <p:tgtEl>
                                          <p:spTgt spid="13"/>
                                        </p:tgtEl>
                                        <p:attrNameLst>
                                          <p:attrName>style.rotation</p:attrName>
                                        </p:attrNameLst>
                                      </p:cBhvr>
                                      <p:tavLst>
                                        <p:tav tm="0">
                                          <p:val>
                                            <p:fltVal val="90"/>
                                          </p:val>
                                        </p:tav>
                                        <p:tav tm="100000">
                                          <p:val>
                                            <p:fltVal val="0"/>
                                          </p:val>
                                        </p:tav>
                                      </p:tavLst>
                                    </p:anim>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 calcmode="lin" valueType="num">
                                      <p:cBhvr>
                                        <p:cTn id="34" dur="500" fill="hold"/>
                                        <p:tgtEl>
                                          <p:spTgt spid="24"/>
                                        </p:tgtEl>
                                        <p:attrNameLst>
                                          <p:attrName>style.rotation</p:attrName>
                                        </p:attrNameLst>
                                      </p:cBhvr>
                                      <p:tavLst>
                                        <p:tav tm="0">
                                          <p:val>
                                            <p:fltVal val="90"/>
                                          </p:val>
                                        </p:tav>
                                        <p:tav tm="100000">
                                          <p:val>
                                            <p:fltVal val="0"/>
                                          </p:val>
                                        </p:tav>
                                      </p:tavLst>
                                    </p:anim>
                                    <p:animEffect transition="in" filter="fade">
                                      <p:cBhvr>
                                        <p:cTn id="35" dur="500"/>
                                        <p:tgtEl>
                                          <p:spTgt spid="24"/>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 calcmode="lin" valueType="num">
                                      <p:cBhvr>
                                        <p:cTn id="46" dur="500" fill="hold"/>
                                        <p:tgtEl>
                                          <p:spTgt spid="25"/>
                                        </p:tgtEl>
                                        <p:attrNameLst>
                                          <p:attrName>style.rotation</p:attrName>
                                        </p:attrNameLst>
                                      </p:cBhvr>
                                      <p:tavLst>
                                        <p:tav tm="0">
                                          <p:val>
                                            <p:fltVal val="90"/>
                                          </p:val>
                                        </p:tav>
                                        <p:tav tm="100000">
                                          <p:val>
                                            <p:fltVal val="0"/>
                                          </p:val>
                                        </p:tav>
                                      </p:tavLst>
                                    </p:anim>
                                    <p:animEffect transition="in" filter="fade">
                                      <p:cBhvr>
                                        <p:cTn id="47" dur="500"/>
                                        <p:tgtEl>
                                          <p:spTgt spid="2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727160"/>
            <a:chOff x="-1235" y="-815"/>
            <a:chExt cx="10849857" cy="727160"/>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704745"/>
            </a:xfrm>
            <a:prstGeom prst="rect">
              <a:avLst/>
            </a:prstGeom>
            <a:noFill/>
          </p:spPr>
          <p:txBody>
            <a:bodyPr wrap="square">
              <a:spAutoFit/>
            </a:bodyPr>
            <a:lstStyle/>
            <a:p>
              <a:pPr lvl="0">
                <a:lnSpc>
                  <a:spcPct val="90000"/>
                </a:lnSpc>
                <a:defRPr/>
              </a:pPr>
              <a:r>
                <a:rPr lang="en-GB" sz="2200" dirty="0">
                  <a:solidFill>
                    <a:srgbClr val="595959"/>
                  </a:solidFill>
                </a:rPr>
                <a:t>DATA COLLECTOR: 8. Send data to team leader via Bluetooth</a:t>
              </a:r>
            </a:p>
            <a:p>
              <a:pPr lvl="0">
                <a:lnSpc>
                  <a:spcPct val="90000"/>
                </a:lnSpc>
                <a:defRPr/>
              </a:pPr>
              <a:r>
                <a:rPr lang="en-GB" sz="2200" dirty="0">
                  <a:solidFill>
                    <a:srgbClr val="595959"/>
                  </a:solidFill>
                </a:rPr>
                <a:t>TEAM LEADER: 9. Receive data from data collector via Bluetooth</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8" name="caption1">
            <a:extLst>
              <a:ext uri="{FF2B5EF4-FFF2-40B4-BE49-F238E27FC236}">
                <a16:creationId xmlns:a16="http://schemas.microsoft.com/office/drawing/2014/main" id="{F1A79BDB-6729-435C-B293-C67D1BD563A9}"/>
              </a:ext>
            </a:extLst>
          </p:cNvPr>
          <p:cNvSpPr txBox="1"/>
          <p:nvPr/>
        </p:nvSpPr>
        <p:spPr>
          <a:xfrm>
            <a:off x="454456" y="1755765"/>
            <a:ext cx="2582081" cy="461665"/>
          </a:xfrm>
          <a:prstGeom prst="rect">
            <a:avLst/>
          </a:prstGeom>
          <a:noFill/>
        </p:spPr>
        <p:txBody>
          <a:bodyPr wrap="square" rtlCol="0">
            <a:spAutoFit/>
          </a:bodyPr>
          <a:lstStyle/>
          <a:p>
            <a:r>
              <a:rPr lang="en-US" sz="2400" dirty="0">
                <a:solidFill>
                  <a:schemeClr val="tx1">
                    <a:lumMod val="65000"/>
                    <a:lumOff val="35000"/>
                  </a:schemeClr>
                </a:solidFill>
                <a:latin typeface="+mj-lt"/>
              </a:rPr>
              <a:t>Data collector</a:t>
            </a:r>
          </a:p>
        </p:txBody>
      </p:sp>
      <p:sp>
        <p:nvSpPr>
          <p:cNvPr id="28" name="caption2">
            <a:extLst>
              <a:ext uri="{FF2B5EF4-FFF2-40B4-BE49-F238E27FC236}">
                <a16:creationId xmlns:a16="http://schemas.microsoft.com/office/drawing/2014/main" id="{C4885650-2541-4ABC-B968-837978AEEF78}"/>
              </a:ext>
            </a:extLst>
          </p:cNvPr>
          <p:cNvSpPr txBox="1"/>
          <p:nvPr/>
        </p:nvSpPr>
        <p:spPr>
          <a:xfrm>
            <a:off x="454456" y="3208520"/>
            <a:ext cx="2582081" cy="461665"/>
          </a:xfrm>
          <a:prstGeom prst="rect">
            <a:avLst/>
          </a:prstGeom>
          <a:noFill/>
        </p:spPr>
        <p:txBody>
          <a:bodyPr wrap="square" rtlCol="0">
            <a:spAutoFit/>
          </a:bodyPr>
          <a:lstStyle/>
          <a:p>
            <a:r>
              <a:rPr lang="en-US" sz="2400" dirty="0">
                <a:solidFill>
                  <a:schemeClr val="tx1">
                    <a:lumMod val="65000"/>
                    <a:lumOff val="35000"/>
                  </a:schemeClr>
                </a:solidFill>
                <a:latin typeface="+mj-lt"/>
              </a:rPr>
              <a:t>Team leader</a:t>
            </a:r>
          </a:p>
        </p:txBody>
      </p:sp>
      <p:pic>
        <p:nvPicPr>
          <p:cNvPr id="29" name="sshot5">
            <a:extLst>
              <a:ext uri="{FF2B5EF4-FFF2-40B4-BE49-F238E27FC236}">
                <a16:creationId xmlns:a16="http://schemas.microsoft.com/office/drawing/2014/main" id="{8B26A6B5-798A-46BC-8235-B40DD3E4C175}"/>
              </a:ext>
            </a:extLst>
          </p:cNvPr>
          <p:cNvPicPr>
            <a:picLocks noChangeAspect="1"/>
          </p:cNvPicPr>
          <p:nvPr/>
        </p:nvPicPr>
        <p:blipFill rotWithShape="1">
          <a:blip r:embed="rId5"/>
          <a:srcRect l="13442" t="41924" r="13171" b="44146"/>
          <a:stretch/>
        </p:blipFill>
        <p:spPr>
          <a:xfrm>
            <a:off x="6911737" y="4169421"/>
            <a:ext cx="3157607" cy="959006"/>
          </a:xfrm>
          <a:prstGeom prst="rect">
            <a:avLst/>
          </a:prstGeom>
          <a:ln>
            <a:solidFill>
              <a:schemeClr val="bg1">
                <a:lumMod val="75000"/>
              </a:schemeClr>
            </a:solidFill>
          </a:ln>
        </p:spPr>
      </p:pic>
      <p:grpSp>
        <p:nvGrpSpPr>
          <p:cNvPr id="33" name="circle 1">
            <a:extLst>
              <a:ext uri="{FF2B5EF4-FFF2-40B4-BE49-F238E27FC236}">
                <a16:creationId xmlns:a16="http://schemas.microsoft.com/office/drawing/2014/main" id="{D9B89CFC-734A-4C46-B16B-81D9F10B7F31}"/>
              </a:ext>
            </a:extLst>
          </p:cNvPr>
          <p:cNvGrpSpPr/>
          <p:nvPr/>
        </p:nvGrpSpPr>
        <p:grpSpPr>
          <a:xfrm>
            <a:off x="10926809" y="2898567"/>
            <a:ext cx="648000" cy="648000"/>
            <a:chOff x="470234" y="1852537"/>
            <a:chExt cx="2295039" cy="2295039"/>
          </a:xfrm>
        </p:grpSpPr>
        <p:sp>
          <p:nvSpPr>
            <p:cNvPr id="34" name="circle">
              <a:extLst>
                <a:ext uri="{FF2B5EF4-FFF2-40B4-BE49-F238E27FC236}">
                  <a16:creationId xmlns:a16="http://schemas.microsoft.com/office/drawing/2014/main" id="{37A8ED3F-3C4A-4B9C-9962-6BC73493990E}"/>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a:extLst>
                <a:ext uri="{FF2B5EF4-FFF2-40B4-BE49-F238E27FC236}">
                  <a16:creationId xmlns:a16="http://schemas.microsoft.com/office/drawing/2014/main" id="{B5DDE94B-4EDA-498C-97D6-8CEAF460F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951" y="2002873"/>
              <a:ext cx="1755602" cy="1994365"/>
            </a:xfrm>
            <a:prstGeom prst="rect">
              <a:avLst/>
            </a:prstGeom>
          </p:spPr>
        </p:pic>
      </p:grpSp>
      <p:sp>
        <p:nvSpPr>
          <p:cNvPr id="36" name="Arrow: Right 35">
            <a:extLst>
              <a:ext uri="{FF2B5EF4-FFF2-40B4-BE49-F238E27FC236}">
                <a16:creationId xmlns:a16="http://schemas.microsoft.com/office/drawing/2014/main" id="{F9899404-8E42-44C9-A94E-5EE934A3F8FD}"/>
              </a:ext>
            </a:extLst>
          </p:cNvPr>
          <p:cNvSpPr/>
          <p:nvPr/>
        </p:nvSpPr>
        <p:spPr>
          <a:xfrm>
            <a:off x="3604398" y="2922544"/>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532F10B2-5335-4AF6-B143-39CBDC6541D2}"/>
              </a:ext>
            </a:extLst>
          </p:cNvPr>
          <p:cNvSpPr/>
          <p:nvPr/>
        </p:nvSpPr>
        <p:spPr>
          <a:xfrm>
            <a:off x="6330778" y="2950654"/>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Right 37">
            <a:extLst>
              <a:ext uri="{FF2B5EF4-FFF2-40B4-BE49-F238E27FC236}">
                <a16:creationId xmlns:a16="http://schemas.microsoft.com/office/drawing/2014/main" id="{28042C52-DB4E-4BA7-B60F-230DECBE609A}"/>
              </a:ext>
            </a:extLst>
          </p:cNvPr>
          <p:cNvSpPr/>
          <p:nvPr/>
        </p:nvSpPr>
        <p:spPr>
          <a:xfrm>
            <a:off x="10162775" y="2923240"/>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id="{F6258CDC-360E-447A-864A-9A204C38BDC7}"/>
              </a:ext>
            </a:extLst>
          </p:cNvPr>
          <p:cNvPicPr>
            <a:picLocks noChangeAspect="1"/>
          </p:cNvPicPr>
          <p:nvPr/>
        </p:nvPicPr>
        <p:blipFill>
          <a:blip r:embed="rId7"/>
          <a:stretch>
            <a:fillRect/>
          </a:stretch>
        </p:blipFill>
        <p:spPr>
          <a:xfrm>
            <a:off x="10620060" y="1680808"/>
            <a:ext cx="1261498" cy="1056415"/>
          </a:xfrm>
          <a:prstGeom prst="rect">
            <a:avLst/>
          </a:prstGeom>
        </p:spPr>
      </p:pic>
      <p:pic>
        <p:nvPicPr>
          <p:cNvPr id="40" name="Picture 39">
            <a:extLst>
              <a:ext uri="{FF2B5EF4-FFF2-40B4-BE49-F238E27FC236}">
                <a16:creationId xmlns:a16="http://schemas.microsoft.com/office/drawing/2014/main" id="{1E2D5BBA-48BB-4FEF-B7B4-4ABC90942C50}"/>
              </a:ext>
            </a:extLst>
          </p:cNvPr>
          <p:cNvPicPr>
            <a:picLocks noChangeAspect="1"/>
          </p:cNvPicPr>
          <p:nvPr/>
        </p:nvPicPr>
        <p:blipFill>
          <a:blip r:embed="rId7"/>
          <a:stretch>
            <a:fillRect/>
          </a:stretch>
        </p:blipFill>
        <p:spPr>
          <a:xfrm>
            <a:off x="10640459" y="3693484"/>
            <a:ext cx="1261498" cy="1056415"/>
          </a:xfrm>
          <a:prstGeom prst="rect">
            <a:avLst/>
          </a:prstGeom>
        </p:spPr>
      </p:pic>
      <p:pic>
        <p:nvPicPr>
          <p:cNvPr id="41" name="sshot1">
            <a:extLst>
              <a:ext uri="{FF2B5EF4-FFF2-40B4-BE49-F238E27FC236}">
                <a16:creationId xmlns:a16="http://schemas.microsoft.com/office/drawing/2014/main" id="{61311454-E55A-4970-96A0-2EEF3FB1F1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96" y="2393954"/>
            <a:ext cx="3204000" cy="390846"/>
          </a:xfrm>
          <a:prstGeom prst="rect">
            <a:avLst/>
          </a:prstGeom>
        </p:spPr>
      </p:pic>
      <p:pic>
        <p:nvPicPr>
          <p:cNvPr id="45" name="sshot2">
            <a:extLst>
              <a:ext uri="{FF2B5EF4-FFF2-40B4-BE49-F238E27FC236}">
                <a16:creationId xmlns:a16="http://schemas.microsoft.com/office/drawing/2014/main" id="{BDF5C65A-70E1-4CF4-90DB-82CEE7A952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796" y="3810755"/>
            <a:ext cx="3204000" cy="395615"/>
          </a:xfrm>
          <a:prstGeom prst="rect">
            <a:avLst/>
          </a:prstGeom>
          <a:ln>
            <a:solidFill>
              <a:schemeClr val="bg1">
                <a:lumMod val="85000"/>
              </a:schemeClr>
            </a:solidFill>
          </a:ln>
        </p:spPr>
      </p:pic>
      <p:pic>
        <p:nvPicPr>
          <p:cNvPr id="46" name="sshot3">
            <a:extLst>
              <a:ext uri="{FF2B5EF4-FFF2-40B4-BE49-F238E27FC236}">
                <a16:creationId xmlns:a16="http://schemas.microsoft.com/office/drawing/2014/main" id="{0EBB8E85-2CFE-4BDD-9308-F8CA8A3779B9}"/>
              </a:ext>
            </a:extLst>
          </p:cNvPr>
          <p:cNvPicPr>
            <a:picLocks noChangeAspect="1"/>
          </p:cNvPicPr>
          <p:nvPr/>
        </p:nvPicPr>
        <p:blipFill rotWithShape="1">
          <a:blip r:embed="rId10"/>
          <a:srcRect l="30748" t="38667" r="30237" b="40730"/>
          <a:stretch/>
        </p:blipFill>
        <p:spPr>
          <a:xfrm>
            <a:off x="4110489" y="2322592"/>
            <a:ext cx="2084997" cy="1757335"/>
          </a:xfrm>
          <a:prstGeom prst="rect">
            <a:avLst/>
          </a:prstGeom>
          <a:ln>
            <a:solidFill>
              <a:schemeClr val="bg1">
                <a:lumMod val="75000"/>
              </a:schemeClr>
            </a:solidFill>
          </a:ln>
        </p:spPr>
      </p:pic>
      <p:sp>
        <p:nvSpPr>
          <p:cNvPr id="32" name="caption4">
            <a:extLst>
              <a:ext uri="{FF2B5EF4-FFF2-40B4-BE49-F238E27FC236}">
                <a16:creationId xmlns:a16="http://schemas.microsoft.com/office/drawing/2014/main" id="{6E890204-F1DE-466C-A641-1796584134E7}"/>
              </a:ext>
            </a:extLst>
          </p:cNvPr>
          <p:cNvSpPr txBox="1"/>
          <p:nvPr/>
        </p:nvSpPr>
        <p:spPr>
          <a:xfrm>
            <a:off x="6816060" y="972922"/>
            <a:ext cx="3404892" cy="707886"/>
          </a:xfrm>
          <a:prstGeom prst="rect">
            <a:avLst/>
          </a:prstGeom>
          <a:noFill/>
        </p:spPr>
        <p:txBody>
          <a:bodyPr wrap="square" rtlCol="0">
            <a:spAutoFit/>
          </a:bodyPr>
          <a:lstStyle/>
          <a:p>
            <a:r>
              <a:rPr lang="en-US" sz="2000" dirty="0">
                <a:solidFill>
                  <a:schemeClr val="tx1">
                    <a:lumMod val="65000"/>
                    <a:lumOff val="35000"/>
                  </a:schemeClr>
                </a:solidFill>
                <a:latin typeface="+mj-lt"/>
              </a:rPr>
              <a:t>Data collector sends pairing request to team leader</a:t>
            </a:r>
          </a:p>
        </p:txBody>
      </p:sp>
      <p:pic>
        <p:nvPicPr>
          <p:cNvPr id="30" name="sshot4">
            <a:extLst>
              <a:ext uri="{FF2B5EF4-FFF2-40B4-BE49-F238E27FC236}">
                <a16:creationId xmlns:a16="http://schemas.microsoft.com/office/drawing/2014/main" id="{17157265-3833-4A7B-B25A-8DB31BE6D7E2}"/>
              </a:ext>
            </a:extLst>
          </p:cNvPr>
          <p:cNvPicPr>
            <a:picLocks noChangeAspect="1"/>
          </p:cNvPicPr>
          <p:nvPr/>
        </p:nvPicPr>
        <p:blipFill rotWithShape="1">
          <a:blip r:embed="rId11"/>
          <a:srcRect l="12321" t="40929" r="13477" b="43283"/>
          <a:stretch/>
        </p:blipFill>
        <p:spPr>
          <a:xfrm>
            <a:off x="6888933" y="1761480"/>
            <a:ext cx="3180411" cy="1082722"/>
          </a:xfrm>
          <a:prstGeom prst="rect">
            <a:avLst/>
          </a:prstGeom>
          <a:ln>
            <a:solidFill>
              <a:schemeClr val="bg1">
                <a:lumMod val="75000"/>
              </a:schemeClr>
            </a:solidFill>
          </a:ln>
        </p:spPr>
      </p:pic>
      <p:sp>
        <p:nvSpPr>
          <p:cNvPr id="31" name="caption5">
            <a:extLst>
              <a:ext uri="{FF2B5EF4-FFF2-40B4-BE49-F238E27FC236}">
                <a16:creationId xmlns:a16="http://schemas.microsoft.com/office/drawing/2014/main" id="{681C1789-BA39-471D-8207-1DE8182431A3}"/>
              </a:ext>
            </a:extLst>
          </p:cNvPr>
          <p:cNvSpPr txBox="1"/>
          <p:nvPr/>
        </p:nvSpPr>
        <p:spPr>
          <a:xfrm>
            <a:off x="6864217" y="3382647"/>
            <a:ext cx="3157607" cy="707886"/>
          </a:xfrm>
          <a:prstGeom prst="rect">
            <a:avLst/>
          </a:prstGeom>
          <a:noFill/>
        </p:spPr>
        <p:txBody>
          <a:bodyPr wrap="square" rtlCol="0">
            <a:spAutoFit/>
          </a:bodyPr>
          <a:lstStyle/>
          <a:p>
            <a:r>
              <a:rPr lang="en-US" sz="2000" dirty="0">
                <a:solidFill>
                  <a:schemeClr val="tx1">
                    <a:lumMod val="65000"/>
                    <a:lumOff val="35000"/>
                  </a:schemeClr>
                </a:solidFill>
                <a:latin typeface="+mj-lt"/>
              </a:rPr>
              <a:t>Team leader waits for pairing request/accepts</a:t>
            </a:r>
          </a:p>
        </p:txBody>
      </p:sp>
      <p:sp>
        <p:nvSpPr>
          <p:cNvPr id="47" name="bulletText1">
            <a:extLst>
              <a:ext uri="{FF2B5EF4-FFF2-40B4-BE49-F238E27FC236}">
                <a16:creationId xmlns:a16="http://schemas.microsoft.com/office/drawing/2014/main" id="{AB3FF1FE-1CFA-4C27-A07B-9F748F774531}"/>
              </a:ext>
            </a:extLst>
          </p:cNvPr>
          <p:cNvSpPr txBox="1"/>
          <p:nvPr/>
        </p:nvSpPr>
        <p:spPr>
          <a:xfrm>
            <a:off x="929707" y="5775854"/>
            <a:ext cx="1046351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team leader can generate a report to check if data has been received</a:t>
            </a:r>
          </a:p>
        </p:txBody>
      </p:sp>
      <p:pic>
        <p:nvPicPr>
          <p:cNvPr id="49" name="bullet01">
            <a:extLst>
              <a:ext uri="{FF2B5EF4-FFF2-40B4-BE49-F238E27FC236}">
                <a16:creationId xmlns:a16="http://schemas.microsoft.com/office/drawing/2014/main" id="{333C00DB-80D6-427D-A54F-1151F402444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810" y="5939826"/>
            <a:ext cx="117692" cy="122400"/>
          </a:xfrm>
          <a:prstGeom prst="rect">
            <a:avLst/>
          </a:prstGeom>
        </p:spPr>
      </p:pic>
    </p:spTree>
    <p:custDataLst>
      <p:tags r:id="rId1"/>
    </p:custDataLst>
    <p:extLst>
      <p:ext uri="{BB962C8B-B14F-4D97-AF65-F5344CB8AC3E}">
        <p14:creationId xmlns:p14="http://schemas.microsoft.com/office/powerpoint/2010/main" val="23040894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par>
                          <p:cTn id="60" fill="hold">
                            <p:stCondLst>
                              <p:cond delay="500"/>
                            </p:stCondLst>
                            <p:childTnLst>
                              <p:par>
                                <p:cTn id="61" presetID="31"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ppt_w</p:attrName>
                                        </p:attrNameLst>
                                      </p:cBhvr>
                                      <p:tavLst>
                                        <p:tav tm="0">
                                          <p:val>
                                            <p:fltVal val="0"/>
                                          </p:val>
                                        </p:tav>
                                        <p:tav tm="100000">
                                          <p:val>
                                            <p:strVal val="#ppt_w"/>
                                          </p:val>
                                        </p:tav>
                                      </p:tavLst>
                                    </p:anim>
                                    <p:anim calcmode="lin" valueType="num">
                                      <p:cBhvr>
                                        <p:cTn id="64" dur="500" fill="hold"/>
                                        <p:tgtEl>
                                          <p:spTgt spid="33"/>
                                        </p:tgtEl>
                                        <p:attrNameLst>
                                          <p:attrName>ppt_h</p:attrName>
                                        </p:attrNameLst>
                                      </p:cBhvr>
                                      <p:tavLst>
                                        <p:tav tm="0">
                                          <p:val>
                                            <p:fltVal val="0"/>
                                          </p:val>
                                        </p:tav>
                                        <p:tav tm="100000">
                                          <p:val>
                                            <p:strVal val="#ppt_h"/>
                                          </p:val>
                                        </p:tav>
                                      </p:tavLst>
                                    </p:anim>
                                    <p:anim calcmode="lin" valueType="num">
                                      <p:cBhvr>
                                        <p:cTn id="65" dur="500" fill="hold"/>
                                        <p:tgtEl>
                                          <p:spTgt spid="33"/>
                                        </p:tgtEl>
                                        <p:attrNameLst>
                                          <p:attrName>style.rotation</p:attrName>
                                        </p:attrNameLst>
                                      </p:cBhvr>
                                      <p:tavLst>
                                        <p:tav tm="0">
                                          <p:val>
                                            <p:fltVal val="90"/>
                                          </p:val>
                                        </p:tav>
                                        <p:tav tm="100000">
                                          <p:val>
                                            <p:fltVal val="0"/>
                                          </p:val>
                                        </p:tav>
                                      </p:tavLst>
                                    </p:anim>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p:cTn id="71" dur="500" fill="hold"/>
                                        <p:tgtEl>
                                          <p:spTgt spid="49"/>
                                        </p:tgtEl>
                                        <p:attrNameLst>
                                          <p:attrName>ppt_w</p:attrName>
                                        </p:attrNameLst>
                                      </p:cBhvr>
                                      <p:tavLst>
                                        <p:tav tm="0">
                                          <p:val>
                                            <p:fltVal val="0"/>
                                          </p:val>
                                        </p:tav>
                                        <p:tav tm="100000">
                                          <p:val>
                                            <p:strVal val="#ppt_w"/>
                                          </p:val>
                                        </p:tav>
                                      </p:tavLst>
                                    </p:anim>
                                    <p:anim calcmode="lin" valueType="num">
                                      <p:cBhvr>
                                        <p:cTn id="72" dur="500" fill="hold"/>
                                        <p:tgtEl>
                                          <p:spTgt spid="49"/>
                                        </p:tgtEl>
                                        <p:attrNameLst>
                                          <p:attrName>ppt_h</p:attrName>
                                        </p:attrNameLst>
                                      </p:cBhvr>
                                      <p:tavLst>
                                        <p:tav tm="0">
                                          <p:val>
                                            <p:fltVal val="0"/>
                                          </p:val>
                                        </p:tav>
                                        <p:tav tm="100000">
                                          <p:val>
                                            <p:strVal val="#ppt_h"/>
                                          </p:val>
                                        </p:tav>
                                      </p:tavLst>
                                    </p:anim>
                                    <p:anim calcmode="lin" valueType="num">
                                      <p:cBhvr>
                                        <p:cTn id="73" dur="500" fill="hold"/>
                                        <p:tgtEl>
                                          <p:spTgt spid="49"/>
                                        </p:tgtEl>
                                        <p:attrNameLst>
                                          <p:attrName>style.rotation</p:attrName>
                                        </p:attrNameLst>
                                      </p:cBhvr>
                                      <p:tavLst>
                                        <p:tav tm="0">
                                          <p:val>
                                            <p:fltVal val="90"/>
                                          </p:val>
                                        </p:tav>
                                        <p:tav tm="100000">
                                          <p:val>
                                            <p:fltVal val="0"/>
                                          </p:val>
                                        </p:tav>
                                      </p:tavLst>
                                    </p:anim>
                                    <p:animEffect transition="in" filter="fade">
                                      <p:cBhvr>
                                        <p:cTn id="74" dur="500"/>
                                        <p:tgtEl>
                                          <p:spTgt spid="49"/>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36" grpId="0" animBg="1"/>
      <p:bldP spid="37" grpId="0" animBg="1"/>
      <p:bldP spid="38" grpId="0" animBg="1"/>
      <p:bldP spid="32" grpId="0"/>
      <p:bldP spid="31"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128215" cy="611122"/>
            <a:chOff x="-1235" y="-815"/>
            <a:chExt cx="1012821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9392831" cy="584775"/>
            </a:xfrm>
            <a:prstGeom prst="rect">
              <a:avLst/>
            </a:prstGeom>
            <a:noFill/>
          </p:spPr>
          <p:txBody>
            <a:bodyPr wrap="square">
              <a:spAutoFit/>
            </a:bodyPr>
            <a:lstStyle/>
            <a:p>
              <a:r>
                <a:rPr lang="en-GB" sz="3200" dirty="0">
                  <a:solidFill>
                    <a:srgbClr val="595959"/>
                  </a:solidFill>
                </a:rPr>
                <a:t>8. Send data to team leader via the internet</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4" name="grid1">
            <a:extLst>
              <a:ext uri="{FF2B5EF4-FFF2-40B4-BE49-F238E27FC236}">
                <a16:creationId xmlns:a16="http://schemas.microsoft.com/office/drawing/2014/main" id="{0A2110F6-2514-415E-9EDC-F53DB47E816B}"/>
              </a:ext>
            </a:extLst>
          </p:cNvPr>
          <p:cNvSpPr txBox="1"/>
          <p:nvPr/>
        </p:nvSpPr>
        <p:spPr>
          <a:xfrm>
            <a:off x="734149" y="797556"/>
            <a:ext cx="10825719"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 name="sshot1">
            <a:extLst>
              <a:ext uri="{FF2B5EF4-FFF2-40B4-BE49-F238E27FC236}">
                <a16:creationId xmlns:a16="http://schemas.microsoft.com/office/drawing/2014/main" id="{6BD8E188-1029-4D21-ABAA-0CA458897D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98" y="2168680"/>
            <a:ext cx="3148799" cy="4455331"/>
          </a:xfrm>
          <a:prstGeom prst="rect">
            <a:avLst/>
          </a:prstGeom>
        </p:spPr>
      </p:pic>
      <p:pic>
        <p:nvPicPr>
          <p:cNvPr id="25" name="data collector" descr="Icon&#10;&#10;Description automatically generated">
            <a:extLst>
              <a:ext uri="{FF2B5EF4-FFF2-40B4-BE49-F238E27FC236}">
                <a16:creationId xmlns:a16="http://schemas.microsoft.com/office/drawing/2014/main" id="{A90C2F94-D32A-4FD0-BAB9-53F384E2D4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83" y="872636"/>
            <a:ext cx="955830" cy="955830"/>
          </a:xfrm>
          <a:prstGeom prst="rect">
            <a:avLst/>
          </a:prstGeom>
        </p:spPr>
      </p:pic>
      <p:sp>
        <p:nvSpPr>
          <p:cNvPr id="26" name="subtitle">
            <a:extLst>
              <a:ext uri="{FF2B5EF4-FFF2-40B4-BE49-F238E27FC236}">
                <a16:creationId xmlns:a16="http://schemas.microsoft.com/office/drawing/2014/main" id="{879B1850-288C-482E-AB82-9EF808D2C6D1}"/>
              </a:ext>
            </a:extLst>
          </p:cNvPr>
          <p:cNvSpPr txBox="1"/>
          <p:nvPr/>
        </p:nvSpPr>
        <p:spPr>
          <a:xfrm>
            <a:off x="1998647" y="1136550"/>
            <a:ext cx="93955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collector</a:t>
            </a:r>
          </a:p>
        </p:txBody>
      </p:sp>
      <p:sp>
        <p:nvSpPr>
          <p:cNvPr id="18" name="1highlight">
            <a:extLst>
              <a:ext uri="{FF2B5EF4-FFF2-40B4-BE49-F238E27FC236}">
                <a16:creationId xmlns:a16="http://schemas.microsoft.com/office/drawing/2014/main" id="{85868311-9C85-4E24-BBD3-E01F6A978D79}"/>
              </a:ext>
            </a:extLst>
          </p:cNvPr>
          <p:cNvSpPr/>
          <p:nvPr/>
        </p:nvSpPr>
        <p:spPr>
          <a:xfrm>
            <a:off x="873093" y="3666873"/>
            <a:ext cx="2641437" cy="29237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a:extLst>
              <a:ext uri="{FF2B5EF4-FFF2-40B4-BE49-F238E27FC236}">
                <a16:creationId xmlns:a16="http://schemas.microsoft.com/office/drawing/2014/main" id="{ABCA921D-123B-4D75-91A5-5173AA928FDD}"/>
              </a:ext>
            </a:extLst>
          </p:cNvPr>
          <p:cNvSpPr/>
          <p:nvPr/>
        </p:nvSpPr>
        <p:spPr>
          <a:xfrm>
            <a:off x="3786964" y="3428994"/>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a:extLst>
              <a:ext uri="{FF2B5EF4-FFF2-40B4-BE49-F238E27FC236}">
                <a16:creationId xmlns:a16="http://schemas.microsoft.com/office/drawing/2014/main" id="{E80510A0-EEAF-48D0-8298-25AF164E7B42}"/>
              </a:ext>
            </a:extLst>
          </p:cNvPr>
          <p:cNvSpPr/>
          <p:nvPr/>
        </p:nvSpPr>
        <p:spPr>
          <a:xfrm>
            <a:off x="7385740" y="3448497"/>
            <a:ext cx="457285" cy="586105"/>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54BDC588-85D5-4231-8BD2-901D0D8170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5166" y="2713666"/>
            <a:ext cx="2782376" cy="2301256"/>
          </a:xfrm>
          <a:prstGeom prst="rect">
            <a:avLst/>
          </a:prstGeom>
        </p:spPr>
      </p:pic>
      <p:pic>
        <p:nvPicPr>
          <p:cNvPr id="37" name="Picture 36">
            <a:extLst>
              <a:ext uri="{FF2B5EF4-FFF2-40B4-BE49-F238E27FC236}">
                <a16:creationId xmlns:a16="http://schemas.microsoft.com/office/drawing/2014/main" id="{22D52D0F-5BE8-4A84-9A47-5D8D1F78D2D2}"/>
              </a:ext>
            </a:extLst>
          </p:cNvPr>
          <p:cNvPicPr>
            <a:picLocks noChangeAspect="1"/>
          </p:cNvPicPr>
          <p:nvPr/>
        </p:nvPicPr>
        <p:blipFill>
          <a:blip r:embed="rId8"/>
          <a:stretch>
            <a:fillRect/>
          </a:stretch>
        </p:blipFill>
        <p:spPr>
          <a:xfrm>
            <a:off x="8001223" y="3206331"/>
            <a:ext cx="3578740" cy="1030080"/>
          </a:xfrm>
          <a:prstGeom prst="rect">
            <a:avLst/>
          </a:prstGeom>
        </p:spPr>
      </p:pic>
      <p:sp>
        <p:nvSpPr>
          <p:cNvPr id="3" name="highlight1">
            <a:extLst>
              <a:ext uri="{FF2B5EF4-FFF2-40B4-BE49-F238E27FC236}">
                <a16:creationId xmlns:a16="http://schemas.microsoft.com/office/drawing/2014/main" id="{D5185130-4FF8-5B7D-8187-576EDF2598A1}"/>
              </a:ext>
            </a:extLst>
          </p:cNvPr>
          <p:cNvSpPr/>
          <p:nvPr/>
        </p:nvSpPr>
        <p:spPr>
          <a:xfrm>
            <a:off x="8001222" y="3195374"/>
            <a:ext cx="3558645" cy="101154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7812564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18" grpId="0" animBg="1"/>
      <p:bldP spid="34" grpId="0" animBg="1"/>
      <p:bldP spid="35"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24015</TotalTime>
  <Words>1550</Words>
  <Application>Microsoft Office PowerPoint</Application>
  <PresentationFormat>Widescreen</PresentationFormat>
  <Paragraphs>195</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Atkinson Hyperlegible</vt:lpstr>
      <vt:lpstr>Calibri</vt:lpstr>
      <vt:lpstr>Arial</vt:lpstr>
      <vt:lpstr>Cambria</vt:lpstr>
      <vt:lpstr>Trebuchet MS</vt:lpstr>
      <vt:lpstr>Times New Roman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HHFA_dc_tot_module4_unit4_en</dc:title>
  <dc:creator>WHO</dc:creator>
  <cp:lastModifiedBy>karenv</cp:lastModifiedBy>
  <cp:revision>384</cp:revision>
  <dcterms:created xsi:type="dcterms:W3CDTF">2022-07-29T14:12:36Z</dcterms:created>
  <dcterms:modified xsi:type="dcterms:W3CDTF">2023-08-02T09:47:39Z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